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6" r:id="rId2"/>
    <p:sldId id="260" r:id="rId3"/>
    <p:sldId id="259" r:id="rId4"/>
    <p:sldId id="258" r:id="rId5"/>
    <p:sldId id="261" r:id="rId6"/>
    <p:sldId id="262" r:id="rId7"/>
    <p:sldId id="290" r:id="rId8"/>
    <p:sldId id="264" r:id="rId9"/>
    <p:sldId id="274" r:id="rId10"/>
    <p:sldId id="270" r:id="rId11"/>
    <p:sldId id="275" r:id="rId12"/>
    <p:sldId id="266" r:id="rId13"/>
    <p:sldId id="269" r:id="rId14"/>
    <p:sldId id="268" r:id="rId15"/>
    <p:sldId id="271" r:id="rId16"/>
    <p:sldId id="272" r:id="rId17"/>
    <p:sldId id="263" r:id="rId18"/>
    <p:sldId id="277" r:id="rId19"/>
    <p:sldId id="257" r:id="rId20"/>
    <p:sldId id="273" r:id="rId21"/>
    <p:sldId id="280" r:id="rId22"/>
    <p:sldId id="278" r:id="rId23"/>
    <p:sldId id="279" r:id="rId24"/>
    <p:sldId id="265" r:id="rId25"/>
    <p:sldId id="282" r:id="rId26"/>
    <p:sldId id="287" r:id="rId27"/>
    <p:sldId id="285" r:id="rId28"/>
    <p:sldId id="283" r:id="rId29"/>
    <p:sldId id="289" r:id="rId3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66"/>
    <a:srgbClr val="990000"/>
    <a:srgbClr val="800000"/>
    <a:srgbClr val="575E02"/>
    <a:srgbClr val="D0FB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4" d="100"/>
          <a:sy n="74" d="100"/>
        </p:scale>
        <p:origin x="-110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28.01.2022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28.01.2022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gif"/><Relationship Id="rId9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gif"/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gif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&#1089;&#1077;&#1079;&#1086;&#1085;&#1099;-&#1075;&#1086;&#1076;&#1072;.&#1088;&#1092;/%D0%BE%D1%81%D0%B5%D0%BD%D1%8C%20%D0%BE%D0%BA%D1%82%D1%8F%D0%B1%D1%80%D1%8C.html" TargetMode="External"/><Relationship Id="rId4" Type="http://schemas.openxmlformats.org/officeDocument/2006/relationships/image" Target="../media/image4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gif"/><Relationship Id="rId5" Type="http://schemas.openxmlformats.org/officeDocument/2006/relationships/image" Target="../media/image50.jpeg"/><Relationship Id="rId4" Type="http://schemas.openxmlformats.org/officeDocument/2006/relationships/hyperlink" Target="http://&#1089;&#1077;&#1079;&#1086;&#1085;&#1099;-&#1075;&#1086;&#1076;&#1072;.&#1088;&#1092;/sites/default/files/autumn_october.jpg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gif"/><Relationship Id="rId2" Type="http://schemas.openxmlformats.org/officeDocument/2006/relationships/image" Target="../media/image52.gi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gif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gif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gif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gif"/><Relationship Id="rId4" Type="http://schemas.openxmlformats.org/officeDocument/2006/relationships/hyperlink" Target="http://&#1089;&#1077;&#1079;&#1086;&#1085;&#1099;-&#1075;&#1086;&#1076;&#1072;.&#1088;&#1092;/%D0%BE%D1%81%D0%B5%D0%BD%D1%8C%20%D0%BD%D0%BE%D1%8F%D0%B1%D1%80%D1%8C.html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&#1089;&#1077;&#1079;&#1086;&#1085;&#1099;-&#1075;&#1086;&#1076;&#1072;.&#1088;&#1092;/sites/default/files/autumn_november.jpg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gif"/><Relationship Id="rId5" Type="http://schemas.openxmlformats.org/officeDocument/2006/relationships/image" Target="../media/image61.gif"/><Relationship Id="rId4" Type="http://schemas.openxmlformats.org/officeDocument/2006/relationships/image" Target="../media/image6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7" Type="http://schemas.openxmlformats.org/officeDocument/2006/relationships/image" Target="../media/image64.gif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gif"/><Relationship Id="rId5" Type="http://schemas.openxmlformats.org/officeDocument/2006/relationships/image" Target="../media/image63.gif"/><Relationship Id="rId4" Type="http://schemas.openxmlformats.org/officeDocument/2006/relationships/image" Target="../media/image3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2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g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png"/><Relationship Id="rId4" Type="http://schemas.openxmlformats.org/officeDocument/2006/relationships/hyperlink" Target="http://&#1089;&#1077;&#1079;&#1086;&#1085;&#1099;-&#1075;&#1086;&#1076;&#1072;.&#1088;&#1092;/%D0%BE%D1%81%D0%B5%D0%BD%D1%8C%20%D1%81%D0%B5%D0%BD%D1%82%D1%8F%D0%B1%D1%80%D1%8C.html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&#1089;&#1077;&#1079;&#1086;&#1085;&#1099;-&#1075;&#1086;&#1076;&#1072;.&#1088;&#1092;/sites/default/files/autumn_september.jpg" TargetMode="External"/><Relationship Id="rId7" Type="http://schemas.openxmlformats.org/officeDocument/2006/relationships/image" Target="../media/image13.gi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gif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gif"/><Relationship Id="rId7" Type="http://schemas.openxmlformats.org/officeDocument/2006/relationships/image" Target="../media/image18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10" Type="http://schemas.openxmlformats.org/officeDocument/2006/relationships/image" Target="../media/image21.jpeg"/><Relationship Id="rId4" Type="http://schemas.openxmlformats.org/officeDocument/2006/relationships/image" Target="../media/image15.jpeg"/><Relationship Id="rId9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Rectangle 3"/>
          <p:cNvSpPr>
            <a:spLocks noChangeArrowheads="1"/>
          </p:cNvSpPr>
          <p:nvPr/>
        </p:nvSpPr>
        <p:spPr bwMode="auto">
          <a:xfrm>
            <a:off x="5000628" y="2145238"/>
            <a:ext cx="2571768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rgbClr val="39444D"/>
                </a:solidFill>
                <a:effectLst/>
                <a:latin typeface="Lucida Sans Unicode" pitchFamily="34" charset="0"/>
                <a:ea typeface="Times New Roman" pitchFamily="18" charset="0"/>
                <a:cs typeface="Lucida Sans Unicode" pitchFamily="34" charset="0"/>
              </a:rPr>
              <a:t>.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8676" name="Picture 4" descr="C:\Users\Юлиана\Downloads\4e5d0dcc-c95d-405b-923b-577f951b15af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478" y="0"/>
            <a:ext cx="9125522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214282" y="5500702"/>
            <a:ext cx="7929618" cy="584775"/>
          </a:xfrm>
          <a:prstGeom prst="rect">
            <a:avLst/>
          </a:prstGeom>
          <a:solidFill>
            <a:srgbClr val="FFFF66"/>
          </a:solidFill>
          <a:ln>
            <a:solidFill>
              <a:srgbClr val="800000"/>
            </a:solidFill>
          </a:ln>
        </p:spPr>
        <p:txBody>
          <a:bodyPr wrap="square">
            <a:spAutoFit/>
          </a:bodyPr>
          <a:lstStyle/>
          <a:p>
            <a:r>
              <a:rPr lang="ru-RU" sz="3200" b="1" i="1" dirty="0" smtClean="0">
                <a:solidFill>
                  <a:srgbClr val="800000"/>
                </a:solidFill>
              </a:rPr>
              <a:t>На деревьях начинают желтеть листья.</a:t>
            </a:r>
            <a:endParaRPr lang="ru-RU" sz="3200" b="1" i="1" dirty="0">
              <a:solidFill>
                <a:srgbClr val="800000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http://rylik.ru/uploads/posts/2010-10/thumbs/1287167068_harvesttime10-kopiya.jpg"/>
          <p:cNvPicPr>
            <a:picLocks noChangeAspect="1" noChangeArrowheads="1"/>
          </p:cNvPicPr>
          <p:nvPr/>
        </p:nvPicPr>
        <p:blipFill>
          <a:blip r:embed="rId2" cstate="print"/>
          <a:srcRect b="4279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14282" y="142852"/>
            <a:ext cx="8715436" cy="2062103"/>
          </a:xfrm>
          <a:prstGeom prst="rect">
            <a:avLst/>
          </a:prstGeom>
          <a:solidFill>
            <a:srgbClr val="FFFF00"/>
          </a:solidFill>
          <a:ln w="19050">
            <a:solidFill>
              <a:srgbClr val="800000"/>
            </a:solidFill>
          </a:ln>
        </p:spPr>
        <p:txBody>
          <a:bodyPr wrap="square" rtlCol="0">
            <a:spAutoFit/>
          </a:bodyPr>
          <a:lstStyle/>
          <a:p>
            <a:r>
              <a:rPr lang="ru-RU" sz="3200" b="1" i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В сентябре принято заканчивать полевые работы, и не случайно когда-то он был первым месяцем в году: старый год заканчивался, и начинался год нового урожая</a:t>
            </a:r>
            <a:r>
              <a:rPr lang="ru-RU" sz="3200" i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3200" i="1" dirty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Users\Юлиана\Downloads\seamless-autumn-leave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3143240" y="214290"/>
            <a:ext cx="6000760" cy="600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500" b="1" i="0" u="none" strike="noStrike" cap="none" normalizeH="0" baseline="0" dirty="0" smtClean="0">
                <a:ln>
                  <a:noFill/>
                </a:ln>
                <a:solidFill>
                  <a:srgbClr val="669900"/>
                </a:solidFill>
                <a:effectLst/>
                <a:latin typeface="Helvetica"/>
                <a:ea typeface="Times New Roman" pitchFamily="18" charset="0"/>
                <a:cs typeface="Times New Roman" pitchFamily="18" charset="0"/>
              </a:rPr>
              <a:t>.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3" name="Picture 5" descr="C:\Users\Юлиана\Downloads\CitySmile.ORG_oboi-na-rabochiy-stol-osenniy-vals6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3571876"/>
            <a:ext cx="3429025" cy="2143140"/>
          </a:xfrm>
          <a:prstGeom prst="rect">
            <a:avLst/>
          </a:prstGeom>
          <a:noFill/>
          <a:ln>
            <a:solidFill>
              <a:srgbClr val="800000"/>
            </a:solidFill>
          </a:ln>
        </p:spPr>
      </p:pic>
      <p:pic>
        <p:nvPicPr>
          <p:cNvPr id="2054" name="Picture 6" descr="C:\Users\Юлиана\Downloads\236751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4348" y="4500570"/>
            <a:ext cx="1309685" cy="1309685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214414" y="357166"/>
            <a:ext cx="6500858" cy="584775"/>
          </a:xfrm>
          <a:prstGeom prst="rect">
            <a:avLst/>
          </a:prstGeom>
          <a:solidFill>
            <a:srgbClr val="FFFF66"/>
          </a:solidFill>
          <a:ln>
            <a:solidFill>
              <a:srgbClr val="990000"/>
            </a:solidFill>
          </a:ln>
        </p:spPr>
        <p:txBody>
          <a:bodyPr wrap="square" rtlCol="0">
            <a:spAutoFit/>
          </a:bodyPr>
          <a:lstStyle/>
          <a:p>
            <a:r>
              <a:rPr lang="ru-RU" sz="3200" b="1" i="1" dirty="0" smtClean="0">
                <a:solidFill>
                  <a:srgbClr val="800000"/>
                </a:solidFill>
              </a:rPr>
              <a:t>Звери в лесу готовятся  к зиме</a:t>
            </a:r>
            <a:endParaRPr lang="ru-RU" sz="3200" b="1" i="1" dirty="0">
              <a:solidFill>
                <a:srgbClr val="800000"/>
              </a:solidFill>
            </a:endParaRPr>
          </a:p>
        </p:txBody>
      </p:sp>
      <p:pic>
        <p:nvPicPr>
          <p:cNvPr id="8197" name="Picture 5" descr="07 (700x467, 163Kb)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2844" y="1142984"/>
            <a:ext cx="3426577" cy="2286016"/>
          </a:xfrm>
          <a:prstGeom prst="rect">
            <a:avLst/>
          </a:prstGeom>
          <a:noFill/>
          <a:ln>
            <a:solidFill>
              <a:srgbClr val="800000"/>
            </a:solidFill>
          </a:ln>
        </p:spPr>
      </p:pic>
      <p:pic>
        <p:nvPicPr>
          <p:cNvPr id="8199" name="Picture 7" descr="02 (700x451, 141Kb)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15007" y="1142984"/>
            <a:ext cx="3326381" cy="2143140"/>
          </a:xfrm>
          <a:prstGeom prst="rect">
            <a:avLst/>
          </a:prstGeom>
          <a:noFill/>
          <a:ln>
            <a:solidFill>
              <a:srgbClr val="800000"/>
            </a:solidFill>
          </a:ln>
        </p:spPr>
      </p:pic>
      <p:pic>
        <p:nvPicPr>
          <p:cNvPr id="8201" name="Picture 9" descr="01 (700x479, 210Kb)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786446" y="3714752"/>
            <a:ext cx="3131938" cy="2143140"/>
          </a:xfrm>
          <a:prstGeom prst="rect">
            <a:avLst/>
          </a:prstGeom>
          <a:noFill/>
          <a:ln>
            <a:solidFill>
              <a:srgbClr val="800000"/>
            </a:solidFill>
          </a:ln>
        </p:spPr>
      </p:pic>
      <p:pic>
        <p:nvPicPr>
          <p:cNvPr id="8202" name="Picture 10" descr="C:\Users\Юлиана\Downloads\Барсук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643306" y="2428868"/>
            <a:ext cx="2000264" cy="2571768"/>
          </a:xfrm>
          <a:prstGeom prst="rect">
            <a:avLst/>
          </a:prstGeom>
          <a:noFill/>
          <a:ln>
            <a:solidFill>
              <a:srgbClr val="800000"/>
            </a:solidFill>
          </a:ln>
        </p:spPr>
      </p:pic>
      <p:pic>
        <p:nvPicPr>
          <p:cNvPr id="11" name="Picture 2" descr="C:\Users\Юлиана\Documents\Ирина\b2c93f866a56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28596" y="5643578"/>
            <a:ext cx="8215370" cy="1012825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:\Users\Юлиана\Downloads\GGiPhone.com_ABC_GIF240x320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928662" y="285728"/>
            <a:ext cx="7500990" cy="707886"/>
          </a:xfrm>
          <a:prstGeom prst="rect">
            <a:avLst/>
          </a:prstGeom>
          <a:solidFill>
            <a:srgbClr val="FFFF66"/>
          </a:solidFill>
          <a:ln>
            <a:solidFill>
              <a:srgbClr val="800000"/>
            </a:solidFill>
          </a:ln>
        </p:spPr>
        <p:txBody>
          <a:bodyPr wrap="square" rtlCol="0">
            <a:spAutoFit/>
          </a:bodyPr>
          <a:lstStyle/>
          <a:p>
            <a:r>
              <a:rPr lang="ru-RU" sz="4000" b="1" i="1" dirty="0" smtClean="0">
                <a:solidFill>
                  <a:srgbClr val="800000"/>
                </a:solidFill>
              </a:rPr>
              <a:t>          Приметы сентября</a:t>
            </a:r>
            <a:endParaRPr lang="ru-RU" sz="4000" b="1" i="1" dirty="0">
              <a:solidFill>
                <a:srgbClr val="80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28596" y="1142984"/>
            <a:ext cx="8358246" cy="526297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800000"/>
            </a:solidFill>
          </a:ln>
        </p:spPr>
        <p:txBody>
          <a:bodyPr wrap="square">
            <a:spAutoFit/>
          </a:bodyPr>
          <a:lstStyle/>
          <a:p>
            <a:r>
              <a:rPr lang="ru-RU" sz="2800" b="1" i="1" dirty="0" smtClean="0">
                <a:solidFill>
                  <a:srgbClr val="990000"/>
                </a:solidFill>
              </a:rPr>
              <a:t>Начали собирать шиповник - осень пришла.</a:t>
            </a:r>
          </a:p>
          <a:p>
            <a:r>
              <a:rPr lang="ru-RU" sz="2800" b="1" i="1" dirty="0" smtClean="0">
                <a:solidFill>
                  <a:srgbClr val="990000"/>
                </a:solidFill>
              </a:rPr>
              <a:t>О начале грибной поры предупреждают густые теплые туманы.</a:t>
            </a:r>
          </a:p>
          <a:p>
            <a:r>
              <a:rPr lang="ru-RU" sz="2800" b="1" i="1" dirty="0" smtClean="0">
                <a:solidFill>
                  <a:srgbClr val="990000"/>
                </a:solidFill>
              </a:rPr>
              <a:t>Если в дождливую ночь сова часто ухает, быть завтра хорошей погоде.</a:t>
            </a:r>
          </a:p>
          <a:p>
            <a:r>
              <a:rPr lang="ru-RU" sz="2800" b="1" i="1" dirty="0" smtClean="0">
                <a:solidFill>
                  <a:srgbClr val="990000"/>
                </a:solidFill>
              </a:rPr>
              <a:t>Лягушки прыгают на берег и днем квакают, а рыбы выпрыгивают из воды - будет дождь.</a:t>
            </a:r>
          </a:p>
          <a:p>
            <a:r>
              <a:rPr lang="ru-RU" sz="2800" b="1" i="1" dirty="0" smtClean="0">
                <a:solidFill>
                  <a:srgbClr val="990000"/>
                </a:solidFill>
              </a:rPr>
              <a:t>Перистые облака - предвестники близких перелетов птичьих стай.</a:t>
            </a:r>
          </a:p>
          <a:p>
            <a:r>
              <a:rPr lang="ru-RU" sz="2800" b="1" i="1" dirty="0" smtClean="0">
                <a:solidFill>
                  <a:srgbClr val="990000"/>
                </a:solidFill>
              </a:rPr>
              <a:t>Гром в сентябре предвещает теплую осень.</a:t>
            </a:r>
          </a:p>
          <a:p>
            <a:r>
              <a:rPr lang="ru-RU" sz="2800" b="1" i="1" dirty="0" smtClean="0">
                <a:solidFill>
                  <a:srgbClr val="990000"/>
                </a:solidFill>
              </a:rPr>
              <a:t>Сентябрь без плодов не бывает.</a:t>
            </a:r>
          </a:p>
          <a:p>
            <a:r>
              <a:rPr lang="ru-RU" sz="2800" b="1" i="1" dirty="0" smtClean="0">
                <a:solidFill>
                  <a:srgbClr val="990000"/>
                </a:solidFill>
              </a:rPr>
              <a:t>Сентябрь - вечер года. </a:t>
            </a:r>
            <a:endParaRPr lang="ru-RU" sz="2800" b="1" i="1" dirty="0">
              <a:solidFill>
                <a:srgbClr val="990000"/>
              </a:solidFill>
            </a:endParaRPr>
          </a:p>
        </p:txBody>
      </p:sp>
      <p:pic>
        <p:nvPicPr>
          <p:cNvPr id="27651" name="Picture 3" descr="C:\Users\Юлиана\Downloads\64123919_2565831szhaq41y52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79455" y="5357826"/>
            <a:ext cx="1964545" cy="1309697"/>
          </a:xfrm>
          <a:prstGeom prst="rect">
            <a:avLst/>
          </a:prstGeom>
          <a:noFill/>
        </p:spPr>
      </p:pic>
      <p:pic>
        <p:nvPicPr>
          <p:cNvPr id="27652" name="Picture 4" descr="C:\Users\Юлиана\Downloads\64123919_2565831szhaq41y52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214290"/>
            <a:ext cx="1121571" cy="747714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7" name="Picture 3" descr="C:\Users\Юлиана\Downloads\63375992_1283139420_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  <p:pic>
        <p:nvPicPr>
          <p:cNvPr id="26628" name="Picture 4" descr="C:\Users\Юлиана\Downloads\55c15b4398ab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3643314"/>
            <a:ext cx="3143272" cy="2459951"/>
          </a:xfrm>
          <a:prstGeom prst="rect">
            <a:avLst/>
          </a:prstGeom>
          <a:noFill/>
        </p:spPr>
      </p:pic>
      <p:pic>
        <p:nvPicPr>
          <p:cNvPr id="5" name="Рисунок 5" descr="октябрь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428660" y="500042"/>
            <a:ext cx="4294068" cy="261461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3857620" y="571480"/>
            <a:ext cx="4786346" cy="526297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rgbClr val="800000"/>
            </a:solidFill>
          </a:ln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solidFill>
                  <a:srgbClr val="800000"/>
                </a:solidFill>
                <a:latin typeface="Lucida Sans Unicode" pitchFamily="34" charset="0"/>
                <a:ea typeface="Times New Roman" pitchFamily="18" charset="0"/>
                <a:cs typeface="Lucida Sans Unicode" pitchFamily="34" charset="0"/>
                <a:hlinkClick r:id="rId5"/>
              </a:rPr>
              <a:t>Октябрь</a:t>
            </a:r>
            <a:r>
              <a:rPr lang="ru-RU" sz="2400" b="1" dirty="0" smtClean="0">
                <a:solidFill>
                  <a:srgbClr val="800000"/>
                </a:solidFill>
                <a:latin typeface="Lucida Sans Unicode" pitchFamily="34" charset="0"/>
                <a:ea typeface="Times New Roman" pitchFamily="18" charset="0"/>
                <a:cs typeface="Lucida Sans Unicode" pitchFamily="34" charset="0"/>
              </a:rPr>
              <a:t> - </a:t>
            </a:r>
            <a:r>
              <a:rPr lang="ru-RU" sz="2800" b="1" dirty="0" err="1" smtClean="0">
                <a:solidFill>
                  <a:srgbClr val="800000"/>
                </a:solidFill>
                <a:latin typeface="Lucida Sans Unicode" pitchFamily="34" charset="0"/>
                <a:ea typeface="Times New Roman" pitchFamily="18" charset="0"/>
                <a:cs typeface="Lucida Sans Unicode" pitchFamily="34" charset="0"/>
              </a:rPr>
              <a:t>Грязник</a:t>
            </a:r>
            <a:r>
              <a:rPr lang="ru-RU" sz="2800" dirty="0" smtClean="0">
                <a:solidFill>
                  <a:srgbClr val="800000"/>
                </a:solidFill>
                <a:latin typeface="Lucida Sans Unicode" pitchFamily="34" charset="0"/>
                <a:ea typeface="Times New Roman" pitchFamily="18" charset="0"/>
                <a:cs typeface="Lucida Sans Unicode" pitchFamily="34" charset="0"/>
              </a:rPr>
              <a:t>, потому что золотую осень начала октября сменяют дожди второй половины месяца. Смотри! Весь лес стал золотым. Листья от легкого дуновения ветра слетают, искрясь пестрыми красками на солнце. Совсем немного времени и листья слетят с деревьев полностью.</a:t>
            </a:r>
            <a:endParaRPr lang="ru-RU" sz="2800" dirty="0" smtClean="0">
              <a:solidFill>
                <a:srgbClr val="80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C:\Users\Юлиана\Downloads\63376008_1283139798_0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91924" y="0"/>
            <a:ext cx="9378832" cy="6858000"/>
          </a:xfrm>
          <a:prstGeom prst="rect">
            <a:avLst/>
          </a:prstGeom>
          <a:noFill/>
        </p:spPr>
      </p:pic>
      <p:pic>
        <p:nvPicPr>
          <p:cNvPr id="29699" name="Picture 3" descr="C:\Users\Юлиана\Downloads\0_3c0df_a91bc2e8_-1-M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5686" y="0"/>
            <a:ext cx="3167235" cy="2357430"/>
          </a:xfrm>
          <a:prstGeom prst="rect">
            <a:avLst/>
          </a:prstGeom>
          <a:noFill/>
        </p:spPr>
      </p:pic>
      <p:pic>
        <p:nvPicPr>
          <p:cNvPr id="4" name="Рисунок 7" descr="октябрь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42852"/>
            <a:ext cx="2479990" cy="3486158"/>
          </a:xfrm>
          <a:prstGeom prst="rect">
            <a:avLst/>
          </a:prstGeom>
          <a:noFill/>
          <a:ln w="9525">
            <a:solidFill>
              <a:srgbClr val="800000"/>
            </a:solidFill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2714612" y="2214554"/>
            <a:ext cx="6286544" cy="4401205"/>
          </a:xfrm>
          <a:prstGeom prst="rect">
            <a:avLst/>
          </a:prstGeom>
          <a:solidFill>
            <a:srgbClr val="D0FB33"/>
          </a:solidFill>
          <a:ln>
            <a:solidFill>
              <a:srgbClr val="800000"/>
            </a:solidFill>
          </a:ln>
        </p:spPr>
        <p:txBody>
          <a:bodyPr wrap="square">
            <a:spAutoFit/>
          </a:bodyPr>
          <a:lstStyle/>
          <a:p>
            <a:r>
              <a:rPr lang="ru-RU" sz="2800" i="1" dirty="0" smtClean="0">
                <a:solidFill>
                  <a:srgbClr val="800000"/>
                </a:solidFill>
                <a:latin typeface="Lucida Sans Unicode" pitchFamily="34" charset="0"/>
                <a:ea typeface="Times New Roman" pitchFamily="18" charset="0"/>
                <a:cs typeface="Lucida Sans Unicode" pitchFamily="34" charset="0"/>
              </a:rPr>
              <a:t>Самая яркая и красивая пора золотой осени приходится на начало октября. Ветер шумит листопадом. В парке и в лесу можно собрать цветной гербарий из листьев самых удивительных раскрасок. Становится прохладней, уже и куртку можно застегивать на все пуговицы и не забывать брать с собой зонтик. </a:t>
            </a:r>
            <a:endParaRPr lang="ru-RU" sz="2800" i="1" dirty="0">
              <a:solidFill>
                <a:srgbClr val="800000"/>
              </a:solidFill>
            </a:endParaRPr>
          </a:p>
        </p:txBody>
      </p:sp>
      <p:pic>
        <p:nvPicPr>
          <p:cNvPr id="29700" name="Picture 4" descr="C:\Users\Юлиана\Downloads\animaatjes-smilies-89158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5720" y="4714884"/>
            <a:ext cx="2643174" cy="1891683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6">
                <a:lumMod val="60000"/>
                <a:lumOff val="4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Юлиана\Documents\Ирина\431945592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142852"/>
            <a:ext cx="4942532" cy="6503332"/>
          </a:xfrm>
          <a:prstGeom prst="rect">
            <a:avLst/>
          </a:prstGeom>
          <a:noFill/>
          <a:ln>
            <a:solidFill>
              <a:srgbClr val="800000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6143636" y="785794"/>
            <a:ext cx="2714644" cy="2308324"/>
          </a:xfrm>
          <a:prstGeom prst="rect">
            <a:avLst/>
          </a:prstGeom>
          <a:solidFill>
            <a:srgbClr val="FFFF66"/>
          </a:solidFill>
          <a:ln>
            <a:solidFill>
              <a:srgbClr val="800000"/>
            </a:solidFill>
          </a:ln>
        </p:spPr>
        <p:txBody>
          <a:bodyPr wrap="square" rtlCol="0">
            <a:spAutoFit/>
          </a:bodyPr>
          <a:lstStyle/>
          <a:p>
            <a:r>
              <a:rPr lang="ru-RU" sz="3600" b="1" i="1" dirty="0" smtClean="0">
                <a:solidFill>
                  <a:srgbClr val="FF0000"/>
                </a:solidFill>
              </a:rPr>
              <a:t>Листья начинают желтеть, и опадать.</a:t>
            </a:r>
            <a:endParaRPr lang="ru-RU" sz="3600" b="1" i="1" dirty="0">
              <a:solidFill>
                <a:srgbClr val="FF0000"/>
              </a:solidFill>
            </a:endParaRPr>
          </a:p>
        </p:txBody>
      </p:sp>
      <p:pic>
        <p:nvPicPr>
          <p:cNvPr id="4" name="Picture 3" descr="C:\Users\Юлиана\Downloads\0_3c0df_a91bc2e8_-1-M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08" y="4500570"/>
            <a:ext cx="3167235" cy="2000264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8154" y="-36116"/>
            <a:ext cx="9192154" cy="68941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1000100" y="5214950"/>
            <a:ext cx="7572428" cy="584775"/>
          </a:xfrm>
          <a:prstGeom prst="rect">
            <a:avLst/>
          </a:prstGeom>
          <a:solidFill>
            <a:srgbClr val="FFFF00"/>
          </a:solidFill>
          <a:ln>
            <a:solidFill>
              <a:srgbClr val="800000"/>
            </a:solidFill>
          </a:ln>
        </p:spPr>
        <p:txBody>
          <a:bodyPr wrap="square" rtlCol="0">
            <a:spAutoFit/>
          </a:bodyPr>
          <a:lstStyle/>
          <a:p>
            <a:r>
              <a:rPr lang="ru-RU" sz="3200" b="1" i="1" dirty="0" smtClean="0">
                <a:solidFill>
                  <a:srgbClr val="800000"/>
                </a:solidFill>
                <a:latin typeface="Lucida Sans Unicode" pitchFamily="34" charset="0"/>
                <a:ea typeface="Times New Roman" pitchFamily="18" charset="0"/>
                <a:cs typeface="Lucida Sans Unicode" pitchFamily="34" charset="0"/>
              </a:rPr>
              <a:t>Эту пору называют "Золотая осень". </a:t>
            </a:r>
            <a:endParaRPr lang="ru-RU" sz="3200" b="1" i="1" dirty="0">
              <a:solidFill>
                <a:srgbClr val="800000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C:\Users\Юлиана\Downloads\78672010_s6487278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142976" y="4857760"/>
            <a:ext cx="7286676" cy="769441"/>
          </a:xfrm>
          <a:prstGeom prst="rect">
            <a:avLst/>
          </a:prstGeom>
          <a:solidFill>
            <a:srgbClr val="FFC000"/>
          </a:solidFill>
          <a:ln>
            <a:solidFill>
              <a:srgbClr val="800000"/>
            </a:solidFill>
          </a:ln>
        </p:spPr>
        <p:txBody>
          <a:bodyPr wrap="square" rtlCol="0">
            <a:spAutoFit/>
          </a:bodyPr>
          <a:lstStyle/>
          <a:p>
            <a:r>
              <a:rPr lang="ru-RU" sz="4400" dirty="0" smtClean="0"/>
              <a:t>Деревья сбрасывают листья</a:t>
            </a:r>
            <a:endParaRPr lang="ru-RU" sz="4400" dirty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55570"/>
            <a:ext cx="9144000" cy="6913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1357290" y="0"/>
            <a:ext cx="6215106" cy="8309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99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800000"/>
                </a:solidFill>
                <a:latin typeface="Lucida Sans Unicode" pitchFamily="34" charset="0"/>
                <a:ea typeface="Times New Roman" pitchFamily="18" charset="0"/>
                <a:cs typeface="Lucida Sans Unicode" pitchFamily="34" charset="0"/>
              </a:rPr>
              <a:t>Осенняя погода капризная, да и дождик не такой теплый, как летом</a:t>
            </a:r>
            <a:endParaRPr lang="ru-RU" sz="2400" b="1" i="1" dirty="0">
              <a:solidFill>
                <a:srgbClr val="800000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Юлиана\Downloads\63376008_1283139798_0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75594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357158" y="357167"/>
            <a:ext cx="8286808" cy="535531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99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800000"/>
                </a:solidFill>
              </a:rPr>
              <a:t>Наступила осень! </a:t>
            </a:r>
            <a:br>
              <a:rPr lang="ru-RU" sz="3600" b="1" dirty="0" smtClean="0">
                <a:solidFill>
                  <a:srgbClr val="800000"/>
                </a:solidFill>
              </a:rPr>
            </a:br>
            <a:r>
              <a:rPr lang="ru-RU" sz="3600" b="1" dirty="0" smtClean="0">
                <a:solidFill>
                  <a:srgbClr val="800000"/>
                </a:solidFill>
              </a:rPr>
              <a:t>Осенью природа замедляет свое развитие и готовится к зиме; кусты и деревья сбрасывают свои листья; птицы улетают в теплые края, а те животные, которые остаются, одеваются в теплые шубки; погода становится все холодней и ближе к концу осени выпадает первый снег.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4100" name="Picture 4" descr="C:\Users\Юлиана\Downloads\685d99401089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14678" y="3786166"/>
            <a:ext cx="3071834" cy="3071834"/>
          </a:xfrm>
          <a:prstGeom prst="rect">
            <a:avLst/>
          </a:prstGeom>
          <a:noFill/>
        </p:spPr>
      </p:pic>
      <p:pic>
        <p:nvPicPr>
          <p:cNvPr id="4101" name="Picture 5" descr="C:\Users\Юлиана\Downloads\685d99401089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3500438"/>
            <a:ext cx="3000364" cy="3000364"/>
          </a:xfrm>
          <a:prstGeom prst="rect">
            <a:avLst/>
          </a:prstGeom>
          <a:noFill/>
        </p:spPr>
      </p:pic>
      <p:pic>
        <p:nvPicPr>
          <p:cNvPr id="7" name="Picture 4" descr="C:\Users\Юлиана\Downloads\685d99401089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72166" y="4000504"/>
            <a:ext cx="3071834" cy="3071834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1"/>
          <p:cNvSpPr>
            <a:spLocks noChangeArrowheads="1"/>
          </p:cNvSpPr>
          <p:nvPr/>
        </p:nvSpPr>
        <p:spPr bwMode="auto">
          <a:xfrm>
            <a:off x="4786314" y="672616"/>
            <a:ext cx="3929090" cy="5262979"/>
          </a:xfrm>
          <a:prstGeom prst="rect">
            <a:avLst/>
          </a:prstGeom>
          <a:solidFill>
            <a:srgbClr val="FFFF66"/>
          </a:solidFill>
          <a:ln w="28575">
            <a:solidFill>
              <a:srgbClr val="002060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Lucida Sans Unicode" pitchFamily="34" charset="0"/>
                <a:ea typeface="Times New Roman" pitchFamily="18" charset="0"/>
                <a:cs typeface="Lucida Sans Unicode" pitchFamily="34" charset="0"/>
              </a:rPr>
              <a:t>14 октября</a:t>
            </a:r>
            <a:r>
              <a:rPr kumimoji="0" lang="ru-RU" sz="2800" i="1" u="none" strike="noStrike" cap="none" normalizeH="0" baseline="0" dirty="0" smtClean="0">
                <a:ln>
                  <a:noFill/>
                </a:ln>
                <a:solidFill>
                  <a:srgbClr val="39444D"/>
                </a:solidFill>
                <a:effectLst/>
                <a:latin typeface="Lucida Sans Unicode" pitchFamily="34" charset="0"/>
                <a:ea typeface="Times New Roman" pitchFamily="18" charset="0"/>
                <a:cs typeface="Lucida Sans Unicode" pitchFamily="34" charset="0"/>
              </a:rPr>
              <a:t> - Покров Пресвятой Богородицы. С этого дня становится холоднее и может выпасть первый снег. На Руси пекли тонкие блины и растапливали печи, чтобы было теплее и готовились к зиме.</a:t>
            </a:r>
            <a:endParaRPr kumimoji="0" lang="ru-RU" sz="280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http://www.failopomoika.com/forums/monthly_10_2012/user28703/post898868_img1_d806d9ace8ada349278a089411beb269.jpg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642918"/>
            <a:ext cx="4332845" cy="5572164"/>
          </a:xfrm>
          <a:prstGeom prst="rect">
            <a:avLst/>
          </a:prstGeom>
          <a:noFill/>
          <a:ln w="28575">
            <a:solidFill>
              <a:srgbClr val="002060"/>
            </a:solidFill>
          </a:ln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Юлиана\Downloads\63375998_1283139546_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76920" cy="6858000"/>
          </a:xfrm>
          <a:prstGeom prst="rect">
            <a:avLst/>
          </a:prstGeom>
          <a:noFill/>
          <a:ln>
            <a:solidFill>
              <a:srgbClr val="990000"/>
            </a:solidFill>
          </a:ln>
        </p:spPr>
      </p:pic>
      <p:sp>
        <p:nvSpPr>
          <p:cNvPr id="3" name="Прямоугольник 2"/>
          <p:cNvSpPr/>
          <p:nvPr/>
        </p:nvSpPr>
        <p:spPr>
          <a:xfrm>
            <a:off x="500034" y="1500174"/>
            <a:ext cx="7929618" cy="470898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rgbClr val="990000"/>
            </a:solidFill>
          </a:ln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575E02"/>
                </a:solidFill>
                <a:latin typeface="Arial" pitchFamily="34" charset="0"/>
                <a:cs typeface="Arial" pitchFamily="34" charset="0"/>
              </a:rPr>
              <a:t>- Октябрь ни колеса, ни полоза не любит.</a:t>
            </a:r>
          </a:p>
          <a:p>
            <a:r>
              <a:rPr lang="ru-RU" sz="2000" b="1" dirty="0" smtClean="0">
                <a:solidFill>
                  <a:srgbClr val="575E02"/>
                </a:solidFill>
                <a:latin typeface="Arial" pitchFamily="34" charset="0"/>
                <a:cs typeface="Arial" pitchFamily="34" charset="0"/>
              </a:rPr>
              <a:t>- Гром в октябре предвещает бесснежную, короткую и мягкую зиму.                                                                                                                  - Осень говорит: "Озолочу", а зима: "Как я захочу!»                                        - Первый снег выпадает за сорок дней до настоящей зимы.                                   - Листопад прошел быстро - скоро наступит стужа и зима будет суровой, а если листья остаются зелеными и долго держатся на деревьях - зима будет короткая, с небольшими морозами. </a:t>
            </a:r>
          </a:p>
          <a:p>
            <a:pPr>
              <a:buFontTx/>
              <a:buChar char="-"/>
            </a:pPr>
            <a:r>
              <a:rPr lang="ru-RU" sz="2000" b="1" dirty="0" smtClean="0">
                <a:solidFill>
                  <a:srgbClr val="575E02"/>
                </a:solidFill>
                <a:latin typeface="Arial" pitchFamily="34" charset="0"/>
                <a:cs typeface="Arial" pitchFamily="34" charset="0"/>
              </a:rPr>
              <a:t>Первый снег упал на мокрую землю - останется, на сухую - скоро сойдет.                                                                                         - Дневной снег не лежит - первый надежный снег выпадает к ночи.                                                                                                                            - В октябре на одном часу и дождь и снег.</a:t>
            </a:r>
          </a:p>
          <a:p>
            <a:pPr>
              <a:buFontTx/>
              <a:buChar char="-"/>
            </a:pPr>
            <a:r>
              <a:rPr lang="ru-RU" sz="2000" b="1" dirty="0" smtClean="0">
                <a:solidFill>
                  <a:srgbClr val="575E02"/>
                </a:solidFill>
                <a:latin typeface="Arial" pitchFamily="34" charset="0"/>
                <a:cs typeface="Arial" pitchFamily="34" charset="0"/>
              </a:rPr>
              <a:t> Октябрь то плачет, то смеется.</a:t>
            </a:r>
            <a:endParaRPr lang="ru-RU" sz="2000" dirty="0">
              <a:solidFill>
                <a:srgbClr val="575E0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00298" y="428604"/>
            <a:ext cx="4286280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990000"/>
            </a:solidFill>
          </a:ln>
        </p:spPr>
        <p:txBody>
          <a:bodyPr wrap="square" rtlCol="0">
            <a:spAutoFit/>
          </a:bodyPr>
          <a:lstStyle/>
          <a:p>
            <a:r>
              <a:rPr lang="ru-RU" dirty="0" smtClean="0"/>
              <a:t>  </a:t>
            </a:r>
            <a:r>
              <a:rPr lang="ru-RU" sz="3600" b="1" i="1" dirty="0" smtClean="0">
                <a:solidFill>
                  <a:srgbClr val="575E02"/>
                </a:solidFill>
              </a:rPr>
              <a:t>Приметы октября</a:t>
            </a:r>
            <a:endParaRPr lang="ru-RU" sz="3600" b="1" i="1" dirty="0">
              <a:solidFill>
                <a:srgbClr val="575E02"/>
              </a:solidFill>
            </a:endParaRPr>
          </a:p>
        </p:txBody>
      </p:sp>
      <p:pic>
        <p:nvPicPr>
          <p:cNvPr id="1027" name="Picture 3" descr="C:\Users\Юлиана\Downloads\aut31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00892" y="5143512"/>
            <a:ext cx="1957392" cy="14042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Юлиана\Downloads\GGiPhone.com_ABC_GIF240x320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solidFill>
              <a:srgbClr val="800000"/>
            </a:solidFill>
          </a:ln>
        </p:spPr>
      </p:pic>
      <p:pic>
        <p:nvPicPr>
          <p:cNvPr id="1027" name="Рисунок 8" descr="ноябрь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85728"/>
            <a:ext cx="4458357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214282" y="3286124"/>
            <a:ext cx="4500594" cy="2554545"/>
          </a:xfrm>
          <a:prstGeom prst="rect">
            <a:avLst/>
          </a:prstGeom>
          <a:solidFill>
            <a:srgbClr val="FFFF66"/>
          </a:solidFill>
          <a:ln w="9525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1" u="none" strike="noStrike" cap="none" normalizeH="0" baseline="0" dirty="0" smtClean="0">
                <a:ln>
                  <a:noFill/>
                </a:ln>
                <a:solidFill>
                  <a:srgbClr val="800000"/>
                </a:solidFill>
                <a:effectLst/>
                <a:latin typeface="Lucida Sans Unicode" pitchFamily="34" charset="0"/>
                <a:ea typeface="Times New Roman" pitchFamily="18" charset="0"/>
                <a:cs typeface="Lucida Sans Unicode" pitchFamily="34" charset="0"/>
                <a:hlinkClick r:id="rId4"/>
              </a:rPr>
              <a:t>Ноябрь</a:t>
            </a:r>
            <a:r>
              <a:rPr kumimoji="0" lang="ru-RU" sz="3200" b="1" i="1" u="none" strike="noStrike" cap="none" normalizeH="0" baseline="0" dirty="0" smtClean="0">
                <a:ln>
                  <a:noFill/>
                </a:ln>
                <a:solidFill>
                  <a:srgbClr val="800000"/>
                </a:solidFill>
                <a:effectLst/>
                <a:latin typeface="Lucida Sans Unicode" pitchFamily="34" charset="0"/>
                <a:ea typeface="Times New Roman" pitchFamily="18" charset="0"/>
                <a:cs typeface="Lucida Sans Unicode" pitchFamily="34" charset="0"/>
              </a:rPr>
              <a:t> - </a:t>
            </a:r>
            <a:r>
              <a:rPr kumimoji="0" lang="ru-RU" sz="3200" b="1" i="1" u="none" strike="noStrike" cap="none" normalizeH="0" baseline="0" dirty="0" err="1" smtClean="0">
                <a:ln>
                  <a:noFill/>
                </a:ln>
                <a:solidFill>
                  <a:srgbClr val="800000"/>
                </a:solidFill>
                <a:effectLst/>
                <a:latin typeface="Lucida Sans Unicode" pitchFamily="34" charset="0"/>
                <a:ea typeface="Times New Roman" pitchFamily="18" charset="0"/>
                <a:cs typeface="Lucida Sans Unicode" pitchFamily="34" charset="0"/>
              </a:rPr>
              <a:t>Листогной</a:t>
            </a:r>
            <a:r>
              <a:rPr kumimoji="0" lang="ru-RU" sz="3200" b="1" i="1" u="none" strike="noStrike" cap="none" normalizeH="0" baseline="0" dirty="0" smtClean="0">
                <a:ln>
                  <a:noFill/>
                </a:ln>
                <a:solidFill>
                  <a:srgbClr val="800000"/>
                </a:solidFill>
                <a:effectLst/>
                <a:latin typeface="Lucida Sans Unicode" pitchFamily="34" charset="0"/>
                <a:ea typeface="Times New Roman" pitchFamily="18" charset="0"/>
                <a:cs typeface="Lucida Sans Unicode" pitchFamily="34" charset="0"/>
              </a:rPr>
              <a:t>, потому что опадают последние листья и природа готова к зиме. </a:t>
            </a:r>
            <a:endParaRPr kumimoji="0" lang="ru-RU" sz="3200" b="1" i="1" u="none" strike="noStrike" cap="none" normalizeH="0" baseline="0" dirty="0" smtClean="0">
              <a:ln>
                <a:noFill/>
              </a:ln>
              <a:solidFill>
                <a:srgbClr val="80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2" descr="C:\Users\Юлиана\Downloads\685d99401089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57818" y="714356"/>
            <a:ext cx="4214842" cy="4214842"/>
          </a:xfrm>
          <a:prstGeom prst="rect">
            <a:avLst/>
          </a:prstGeom>
          <a:noFill/>
        </p:spPr>
      </p:pic>
      <p:pic>
        <p:nvPicPr>
          <p:cNvPr id="6" name="Picture 2" descr="C:\Users\Юлиана\Downloads\685d99401089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86182" y="428604"/>
            <a:ext cx="2357454" cy="2357454"/>
          </a:xfrm>
          <a:prstGeom prst="rect">
            <a:avLst/>
          </a:prstGeom>
          <a:noFill/>
        </p:spPr>
      </p:pic>
      <p:pic>
        <p:nvPicPr>
          <p:cNvPr id="7" name="Picture 2" descr="C:\Users\Юлиана\Downloads\685d99401089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15074" y="3929066"/>
            <a:ext cx="2357454" cy="235745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9" name="Picture 3" descr="C:\Users\Юлиана\Downloads\63376008_1283139798_0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07549" cy="7101758"/>
          </a:xfrm>
          <a:prstGeom prst="rect">
            <a:avLst/>
          </a:prstGeom>
          <a:noFill/>
        </p:spPr>
      </p:pic>
      <p:pic>
        <p:nvPicPr>
          <p:cNvPr id="5" name="Рисунок 10" descr="ноябрь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34" y="2357430"/>
            <a:ext cx="3071834" cy="4318121"/>
          </a:xfrm>
          <a:prstGeom prst="rect">
            <a:avLst/>
          </a:prstGeom>
          <a:noFill/>
          <a:ln w="9525">
            <a:solidFill>
              <a:srgbClr val="800000"/>
            </a:solidFill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4214810" y="500042"/>
            <a:ext cx="4643470" cy="3970318"/>
          </a:xfrm>
          <a:prstGeom prst="rect">
            <a:avLst/>
          </a:prstGeom>
          <a:solidFill>
            <a:srgbClr val="FFC000"/>
          </a:solidFill>
          <a:ln>
            <a:solidFill>
              <a:srgbClr val="800000"/>
            </a:solidFill>
          </a:ln>
        </p:spPr>
        <p:txBody>
          <a:bodyPr wrap="square">
            <a:spAutoFit/>
          </a:bodyPr>
          <a:lstStyle/>
          <a:p>
            <a:r>
              <a:rPr lang="ru-RU" sz="2800" b="1" i="1" dirty="0" smtClean="0">
                <a:solidFill>
                  <a:srgbClr val="C00000"/>
                </a:solidFill>
              </a:rPr>
              <a:t>Становится все холодней и пришло время для теплых вещей, таких, как пальто, шарфик, шапка и резиновые сапоги. Ведь на улице сыро и холодно, а до зимы еще долго будут моросить дожди, иногда с мокрым снегом</a:t>
            </a:r>
            <a:r>
              <a:rPr lang="ru-RU" dirty="0" smtClean="0"/>
              <a:t>. </a:t>
            </a:r>
            <a:endParaRPr lang="ru-RU" dirty="0"/>
          </a:p>
        </p:txBody>
      </p:sp>
      <p:pic>
        <p:nvPicPr>
          <p:cNvPr id="34820" name="Picture 4" descr="C:\Users\Юлиана\Downloads\2921542-ae8e2d8479b52bd7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282" y="214290"/>
            <a:ext cx="3857652" cy="2271722"/>
          </a:xfrm>
          <a:prstGeom prst="rect">
            <a:avLst/>
          </a:prstGeom>
          <a:noFill/>
        </p:spPr>
      </p:pic>
      <p:pic>
        <p:nvPicPr>
          <p:cNvPr id="34821" name="Picture 5" descr="C:\Users\Юлиана\Downloads\animaatjes-smilies-89158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643570" y="4557276"/>
            <a:ext cx="3214710" cy="23007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Юлиана\Downloads\seamless-autumn-leave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714348" y="285728"/>
            <a:ext cx="8001056" cy="523220"/>
          </a:xfrm>
          <a:prstGeom prst="rect">
            <a:avLst/>
          </a:prstGeom>
          <a:solidFill>
            <a:srgbClr val="FFFF66"/>
          </a:solidFill>
          <a:ln>
            <a:solidFill>
              <a:srgbClr val="800000"/>
            </a:solidFill>
          </a:ln>
        </p:spPr>
        <p:txBody>
          <a:bodyPr wrap="square">
            <a:spAutoFit/>
          </a:bodyPr>
          <a:lstStyle/>
          <a:p>
            <a:r>
              <a:rPr lang="ru-RU" sz="2800" b="1" i="1" dirty="0" smtClean="0">
                <a:solidFill>
                  <a:schemeClr val="accent2">
                    <a:lumMod val="50000"/>
                  </a:schemeClr>
                </a:solidFill>
                <a:latin typeface="Lucida Sans Unicode" pitchFamily="34" charset="0"/>
                <a:ea typeface="Times New Roman" pitchFamily="18" charset="0"/>
                <a:cs typeface="Lucida Sans Unicode" pitchFamily="34" charset="0"/>
              </a:rPr>
              <a:t>Вот и потеряли деревья последние листья..</a:t>
            </a:r>
            <a:endParaRPr lang="ru-RU" sz="2800" b="1" i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4" name="Picture 2" descr="http://img0.liveinternet.ru/images/attach/c/6/92/792/92792974_3906024_516x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108" y="1000108"/>
            <a:ext cx="4629148" cy="5526271"/>
          </a:xfrm>
          <a:prstGeom prst="rect">
            <a:avLst/>
          </a:prstGeom>
          <a:noFill/>
          <a:ln w="19050">
            <a:solidFill>
              <a:srgbClr val="800000"/>
            </a:solidFill>
          </a:ln>
        </p:spPr>
      </p:pic>
      <p:pic>
        <p:nvPicPr>
          <p:cNvPr id="1026" name="Picture 2" descr="C:\Users\Юлиана\Downloads\685d99401089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42908" y="1000108"/>
            <a:ext cx="2357454" cy="2357454"/>
          </a:xfrm>
          <a:prstGeom prst="rect">
            <a:avLst/>
          </a:prstGeom>
          <a:noFill/>
        </p:spPr>
      </p:pic>
      <p:pic>
        <p:nvPicPr>
          <p:cNvPr id="1027" name="Picture 3" descr="C:\Users\Юлиана\Downloads\236751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929578" y="3643314"/>
            <a:ext cx="1214422" cy="1214422"/>
          </a:xfrm>
          <a:prstGeom prst="rect">
            <a:avLst/>
          </a:prstGeom>
          <a:noFill/>
        </p:spPr>
      </p:pic>
      <p:pic>
        <p:nvPicPr>
          <p:cNvPr id="1028" name="Picture 4" descr="C:\Users\Юлиана\Downloads\236751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715140" y="4643446"/>
            <a:ext cx="1571636" cy="1571636"/>
          </a:xfrm>
          <a:prstGeom prst="rect">
            <a:avLst/>
          </a:prstGeom>
          <a:noFill/>
        </p:spPr>
      </p:pic>
      <p:pic>
        <p:nvPicPr>
          <p:cNvPr id="1029" name="Picture 5" descr="C:\Users\Юлиана\Downloads\236751.gif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120067" y="5572140"/>
            <a:ext cx="1023933" cy="1023933"/>
          </a:xfrm>
          <a:prstGeom prst="rect">
            <a:avLst/>
          </a:prstGeom>
          <a:noFill/>
        </p:spPr>
      </p:pic>
      <p:pic>
        <p:nvPicPr>
          <p:cNvPr id="9" name="Picture 2" descr="C:\Users\Юлиана\Downloads\685d99401089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3643314"/>
            <a:ext cx="2357454" cy="2357454"/>
          </a:xfrm>
          <a:prstGeom prst="rect">
            <a:avLst/>
          </a:prstGeom>
          <a:noFill/>
        </p:spPr>
      </p:pic>
      <p:pic>
        <p:nvPicPr>
          <p:cNvPr id="11" name="Picture 2" descr="C:\Users\Юлиана\Downloads\685d99401089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86546" y="1643050"/>
            <a:ext cx="2357454" cy="235745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Юлиана\Downloads\63375992_1283139420_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28917" y="0"/>
            <a:ext cx="9472917" cy="6858000"/>
          </a:xfrm>
          <a:prstGeom prst="rect">
            <a:avLst/>
          </a:prstGeom>
          <a:noFill/>
          <a:ln>
            <a:solidFill>
              <a:srgbClr val="800000"/>
            </a:solidFill>
          </a:ln>
        </p:spPr>
      </p:pic>
      <p:sp>
        <p:nvSpPr>
          <p:cNvPr id="4" name="Прямоугольник 3"/>
          <p:cNvSpPr/>
          <p:nvPr/>
        </p:nvSpPr>
        <p:spPr>
          <a:xfrm>
            <a:off x="214282" y="357166"/>
            <a:ext cx="8572560" cy="523220"/>
          </a:xfrm>
          <a:prstGeom prst="rect">
            <a:avLst/>
          </a:prstGeom>
          <a:solidFill>
            <a:srgbClr val="FFFF66"/>
          </a:solidFill>
          <a:ln>
            <a:solidFill>
              <a:srgbClr val="800000"/>
            </a:solidFill>
          </a:ln>
        </p:spPr>
        <p:txBody>
          <a:bodyPr wrap="square">
            <a:spAutoFit/>
          </a:bodyPr>
          <a:lstStyle/>
          <a:p>
            <a:r>
              <a:rPr lang="ru-RU" sz="2800" b="1" i="1" dirty="0" smtClean="0">
                <a:solidFill>
                  <a:schemeClr val="accent2">
                    <a:lumMod val="50000"/>
                  </a:schemeClr>
                </a:solidFill>
                <a:latin typeface="Lucida Sans Unicode" pitchFamily="34" charset="0"/>
                <a:ea typeface="Times New Roman" pitchFamily="18" charset="0"/>
                <a:cs typeface="Lucida Sans Unicode" pitchFamily="34" charset="0"/>
              </a:rPr>
              <a:t>    Лес стал просвечивать, пустым и мокрым</a:t>
            </a:r>
            <a:r>
              <a:rPr lang="ru-RU" dirty="0" smtClean="0">
                <a:solidFill>
                  <a:srgbClr val="39444D"/>
                </a:solidFill>
                <a:latin typeface="Lucida Sans Unicode" pitchFamily="34" charset="0"/>
                <a:ea typeface="Times New Roman" pitchFamily="18" charset="0"/>
                <a:cs typeface="Lucida Sans Unicode" pitchFamily="34" charset="0"/>
              </a:rPr>
              <a:t>. </a:t>
            </a:r>
            <a:endParaRPr lang="ru-RU" dirty="0"/>
          </a:p>
        </p:txBody>
      </p:sp>
      <p:pic>
        <p:nvPicPr>
          <p:cNvPr id="5" name="Picture 2" descr="http://stat17.privet.ru/lr/09234566354b8461230a780028264a8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28662" y="928670"/>
            <a:ext cx="7072362" cy="5048580"/>
          </a:xfrm>
          <a:prstGeom prst="rect">
            <a:avLst/>
          </a:prstGeom>
          <a:noFill/>
          <a:ln>
            <a:solidFill>
              <a:srgbClr val="800000"/>
            </a:solidFill>
          </a:ln>
        </p:spPr>
      </p:pic>
      <p:pic>
        <p:nvPicPr>
          <p:cNvPr id="6" name="Picture 2" descr="C:\Users\Юлиана\Documents\Ирина\b2c93f866a56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596" y="5643578"/>
            <a:ext cx="8215370" cy="10128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Юлиана\Downloads\63375992_1283139420_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472916" cy="6858000"/>
          </a:xfrm>
          <a:prstGeom prst="rect">
            <a:avLst/>
          </a:prstGeom>
          <a:noFill/>
          <a:ln>
            <a:solidFill>
              <a:srgbClr val="800000"/>
            </a:solidFill>
          </a:ln>
        </p:spPr>
      </p:pic>
      <p:sp>
        <p:nvSpPr>
          <p:cNvPr id="3" name="Прямоугольник 2"/>
          <p:cNvSpPr/>
          <p:nvPr/>
        </p:nvSpPr>
        <p:spPr>
          <a:xfrm>
            <a:off x="5786446" y="357167"/>
            <a:ext cx="3357554" cy="1815882"/>
          </a:xfrm>
          <a:prstGeom prst="rect">
            <a:avLst/>
          </a:prstGeom>
          <a:solidFill>
            <a:srgbClr val="FFFF66"/>
          </a:solidFill>
          <a:ln>
            <a:solidFill>
              <a:srgbClr val="80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800000"/>
                </a:solidFill>
                <a:latin typeface="Bookman Old Style" pitchFamily="18" charset="0"/>
                <a:ea typeface="Times New Roman" pitchFamily="18" charset="0"/>
                <a:cs typeface="Lucida Sans Unicode" pitchFamily="34" charset="0"/>
              </a:rPr>
              <a:t>Стало заметно холодать, тут не далеко и до морозов</a:t>
            </a:r>
            <a:endParaRPr lang="ru-RU" sz="2800" b="1" i="1" dirty="0">
              <a:solidFill>
                <a:srgbClr val="800000"/>
              </a:solidFill>
              <a:latin typeface="Bookman Old Style" pitchFamily="18" charset="0"/>
            </a:endParaRPr>
          </a:p>
        </p:txBody>
      </p:sp>
      <p:pic>
        <p:nvPicPr>
          <p:cNvPr id="4" name="Picture 4" descr="http://dlyaribakov.ru/wp-content/uploads/2012/12/ozero-tronutoe-ldom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81467" y="3143248"/>
            <a:ext cx="4762533" cy="3571900"/>
          </a:xfrm>
          <a:prstGeom prst="rect">
            <a:avLst/>
          </a:prstGeom>
          <a:noFill/>
          <a:ln>
            <a:solidFill>
              <a:srgbClr val="800000"/>
            </a:solidFill>
          </a:ln>
        </p:spPr>
      </p:pic>
      <p:pic>
        <p:nvPicPr>
          <p:cNvPr id="5" name="Picture 2" descr="http://www.fullhdoboi.ru/_ph/6/2/64287728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125299"/>
            <a:ext cx="5286412" cy="2967943"/>
          </a:xfrm>
          <a:prstGeom prst="rect">
            <a:avLst/>
          </a:prstGeom>
          <a:noFill/>
          <a:ln>
            <a:solidFill>
              <a:srgbClr val="800000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357158" y="3929066"/>
            <a:ext cx="3357586" cy="1815882"/>
          </a:xfrm>
          <a:prstGeom prst="rect">
            <a:avLst/>
          </a:prstGeom>
          <a:solidFill>
            <a:srgbClr val="FFFF66"/>
          </a:solidFill>
          <a:ln>
            <a:solidFill>
              <a:srgbClr val="8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800000"/>
                </a:solidFill>
                <a:latin typeface="Bookman Old Style" pitchFamily="18" charset="0"/>
              </a:rPr>
              <a:t> На речках и озёрах появился первый лед.</a:t>
            </a:r>
            <a:endParaRPr lang="ru-RU" sz="2800" b="1" i="1" dirty="0">
              <a:solidFill>
                <a:srgbClr val="800000"/>
              </a:solidFill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286000" y="2690336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>
                <a:solidFill>
                  <a:srgbClr val="39444D"/>
                </a:solidFill>
                <a:latin typeface="Lucida Sans Unicode" pitchFamily="34" charset="0"/>
                <a:ea typeface="Times New Roman" pitchFamily="18" charset="0"/>
                <a:cs typeface="Lucida Sans Unicode" pitchFamily="34" charset="0"/>
              </a:rPr>
              <a:t>, </a:t>
            </a:r>
            <a:endParaRPr lang="ru-RU" dirty="0"/>
          </a:p>
        </p:txBody>
      </p:sp>
      <p:pic>
        <p:nvPicPr>
          <p:cNvPr id="6145" name="Picture 1" descr="C:\Users\Юлиана\Downloads\normal_20070313_iskra_wallpapers_ru_vesna8230_1280x1024_a_116944_120555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444535"/>
            <a:ext cx="9358346" cy="7516873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571472" y="0"/>
            <a:ext cx="8286808" cy="1200329"/>
          </a:xfrm>
          <a:prstGeom prst="rect">
            <a:avLst/>
          </a:prstGeom>
          <a:solidFill>
            <a:srgbClr val="FFFF66"/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i="1" dirty="0" smtClean="0">
                <a:solidFill>
                  <a:srgbClr val="800000"/>
                </a:solidFill>
                <a:latin typeface="Lucida Sans Unicode" pitchFamily="34" charset="0"/>
                <a:ea typeface="Times New Roman" pitchFamily="18" charset="0"/>
                <a:cs typeface="Lucida Sans Unicode" pitchFamily="34" charset="0"/>
              </a:rPr>
              <a:t>25 ноября - День матери. В этот день во многих странах отмечается международный праздник Наших любимых мам.</a:t>
            </a:r>
            <a:endParaRPr lang="ru-RU" sz="2400" b="1" i="1" dirty="0" smtClean="0">
              <a:solidFill>
                <a:srgbClr val="8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6" descr="http://i049.radikal.ru/1211/3d/5927739ff94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1428736"/>
            <a:ext cx="5286412" cy="5286412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57158" y="285728"/>
            <a:ext cx="8286808" cy="1200329"/>
          </a:xfrm>
          <a:prstGeom prst="rect">
            <a:avLst/>
          </a:prstGeom>
          <a:solidFill>
            <a:srgbClr val="FFFF66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ru-RU" sz="2400" b="1" i="1" dirty="0" smtClean="0">
                <a:solidFill>
                  <a:srgbClr val="39444D"/>
                </a:solidFill>
                <a:latin typeface="Lucida Sans Unicode" pitchFamily="34" charset="0"/>
                <a:ea typeface="Times New Roman" pitchFamily="18" charset="0"/>
                <a:cs typeface="Lucida Sans Unicode" pitchFamily="34" charset="0"/>
              </a:rPr>
              <a:t>Но вот показался первый снег. И радость заполнила прохожих, ведь на улице все в одночасье стало белым бело, а значит наступает зима. </a:t>
            </a:r>
            <a:endParaRPr lang="ru-RU" sz="2400" b="1" i="1" dirty="0"/>
          </a:p>
        </p:txBody>
      </p:sp>
      <p:pic>
        <p:nvPicPr>
          <p:cNvPr id="5" name="Picture 4" descr="http://seolinker.ucoz.org/_ph/21/35523498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5220" y="2285992"/>
            <a:ext cx="4667282" cy="3500462"/>
          </a:xfrm>
          <a:prstGeom prst="rect">
            <a:avLst/>
          </a:prstGeom>
          <a:noFill/>
          <a:ln>
            <a:solidFill>
              <a:schemeClr val="accent1">
                <a:lumMod val="50000"/>
              </a:schemeClr>
            </a:solidFill>
          </a:ln>
        </p:spPr>
      </p:pic>
      <p:pic>
        <p:nvPicPr>
          <p:cNvPr id="6" name="Picture 6" descr="http://img1.liveinternet.ru/images/attach/c/7/94/780/94780645_f1843de172462bbbe55068a2d0a2c4bc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29190" y="1714488"/>
            <a:ext cx="3922344" cy="4913475"/>
          </a:xfrm>
          <a:prstGeom prst="rect">
            <a:avLst/>
          </a:prstGeom>
          <a:noFill/>
          <a:ln>
            <a:solidFill>
              <a:schemeClr val="accent1">
                <a:lumMod val="50000"/>
              </a:schemeClr>
            </a:solidFill>
          </a:ln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Юлиана\Downloads\0_81485_c25f5b05_XL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037364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85720" y="857231"/>
            <a:ext cx="8572560" cy="3416320"/>
          </a:xfrm>
          <a:prstGeom prst="rect">
            <a:avLst/>
          </a:prstGeom>
          <a:solidFill>
            <a:srgbClr val="FFFF66"/>
          </a:solidFill>
          <a:ln w="190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800000"/>
                </a:solidFill>
              </a:rPr>
              <a:t>Надеешься на авось, так и рыбалку брось.</a:t>
            </a:r>
          </a:p>
          <a:p>
            <a:r>
              <a:rPr lang="ru-RU" sz="2400" b="1" dirty="0" smtClean="0">
                <a:solidFill>
                  <a:srgbClr val="800000"/>
                </a:solidFill>
              </a:rPr>
              <a:t>Иней на деревьях - к морозам, туман - к оттепели.</a:t>
            </a:r>
          </a:p>
          <a:p>
            <a:r>
              <a:rPr lang="ru-RU" sz="2400" b="1" dirty="0" smtClean="0">
                <a:solidFill>
                  <a:srgbClr val="800000"/>
                </a:solidFill>
              </a:rPr>
              <a:t>Многие утки остаются на зимовку, если зима ожидается теплой.</a:t>
            </a:r>
          </a:p>
          <a:p>
            <a:r>
              <a:rPr lang="ru-RU" sz="2400" b="1" dirty="0" smtClean="0">
                <a:solidFill>
                  <a:srgbClr val="800000"/>
                </a:solidFill>
              </a:rPr>
              <a:t>В ноябре зима с осенью борются.</a:t>
            </a:r>
          </a:p>
          <a:p>
            <a:r>
              <a:rPr lang="ru-RU" sz="2400" b="1" dirty="0" smtClean="0">
                <a:solidFill>
                  <a:srgbClr val="800000"/>
                </a:solidFill>
              </a:rPr>
              <a:t>В ноябре с утра может дождь дождить, а к вечеру сугробами снег лежать.</a:t>
            </a:r>
          </a:p>
          <a:p>
            <a:r>
              <a:rPr lang="ru-RU" sz="2400" b="1" dirty="0" smtClean="0">
                <a:solidFill>
                  <a:srgbClr val="800000"/>
                </a:solidFill>
              </a:rPr>
              <a:t>Комары в ноябре - быть мягкой зиме.</a:t>
            </a:r>
          </a:p>
          <a:p>
            <a:r>
              <a:rPr lang="ru-RU" sz="2400" b="1" dirty="0" smtClean="0">
                <a:solidFill>
                  <a:srgbClr val="800000"/>
                </a:solidFill>
              </a:rPr>
              <a:t>Кто в ноябре не зябнет, тот и в декабре (январе) не замерзнет</a:t>
            </a:r>
            <a:r>
              <a:rPr lang="ru-RU" b="1" dirty="0" smtClean="0">
                <a:solidFill>
                  <a:srgbClr val="800000"/>
                </a:solidFill>
              </a:rPr>
              <a:t>.</a:t>
            </a:r>
            <a:endParaRPr lang="ru-RU" dirty="0">
              <a:solidFill>
                <a:srgbClr val="8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71736" y="142852"/>
            <a:ext cx="3929090" cy="646331"/>
          </a:xfrm>
          <a:prstGeom prst="rect">
            <a:avLst/>
          </a:prstGeom>
          <a:solidFill>
            <a:srgbClr val="FFFF66"/>
          </a:solidFill>
          <a:ln w="19050">
            <a:solidFill>
              <a:srgbClr val="800000"/>
            </a:solidFill>
          </a:ln>
        </p:spPr>
        <p:txBody>
          <a:bodyPr wrap="square" rtlCol="0">
            <a:spAutoFit/>
          </a:bodyPr>
          <a:lstStyle/>
          <a:p>
            <a:r>
              <a:rPr lang="ru-RU" sz="3600" b="1" i="1" dirty="0" smtClean="0">
                <a:solidFill>
                  <a:srgbClr val="FF0000"/>
                </a:solidFill>
              </a:rPr>
              <a:t>Приметы ноября</a:t>
            </a:r>
            <a:endParaRPr lang="ru-RU" sz="3600" b="1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Юлиана\Downloads\84992920_large_63376002_1283139650_0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31597" y="0"/>
            <a:ext cx="9275597" cy="6858000"/>
          </a:xfrm>
          <a:prstGeom prst="rect">
            <a:avLst/>
          </a:prstGeom>
          <a:noFill/>
        </p:spPr>
      </p:pic>
      <p:sp>
        <p:nvSpPr>
          <p:cNvPr id="5125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5124" name="Рисунок 2" descr="сентябрь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43570" y="1071546"/>
            <a:ext cx="4306525" cy="2786082"/>
          </a:xfrm>
          <a:prstGeom prst="rect">
            <a:avLst/>
          </a:prstGeom>
          <a:noFill/>
        </p:spPr>
      </p:pic>
      <p:sp>
        <p:nvSpPr>
          <p:cNvPr id="5126" name="Rectangle 6"/>
          <p:cNvSpPr>
            <a:spLocks noChangeArrowheads="1"/>
          </p:cNvSpPr>
          <p:nvPr/>
        </p:nvSpPr>
        <p:spPr bwMode="auto">
          <a:xfrm>
            <a:off x="857224" y="303509"/>
            <a:ext cx="5572164" cy="5775900"/>
          </a:xfrm>
          <a:prstGeom prst="rect">
            <a:avLst/>
          </a:prstGeom>
          <a:solidFill>
            <a:srgbClr val="FFFF66"/>
          </a:solidFill>
          <a:ln w="19050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12696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Lucida Sans Unicode" pitchFamily="34" charset="0"/>
                <a:ea typeface="Times New Roman" pitchFamily="18" charset="0"/>
                <a:cs typeface="Lucida Sans Unicode" pitchFamily="34" charset="0"/>
                <a:hlinkClick r:id="rId4"/>
              </a:rPr>
              <a:t>Сентябрь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990000"/>
                </a:solidFill>
                <a:effectLst/>
                <a:latin typeface="Lucida Sans Unicode" pitchFamily="34" charset="0"/>
                <a:ea typeface="Times New Roman" pitchFamily="18" charset="0"/>
                <a:cs typeface="Lucida Sans Unicode" pitchFamily="34" charset="0"/>
              </a:rPr>
              <a:t> 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800000"/>
                </a:solidFill>
                <a:effectLst/>
                <a:latin typeface="Lucida Sans Unicode" pitchFamily="34" charset="0"/>
                <a:ea typeface="Times New Roman" pitchFamily="18" charset="0"/>
                <a:cs typeface="Lucida Sans Unicode" pitchFamily="34" charset="0"/>
              </a:rPr>
              <a:t>- </a:t>
            </a:r>
            <a:r>
              <a:rPr kumimoji="0" lang="ru-RU" sz="2800" b="1" i="1" u="none" strike="noStrike" cap="none" normalizeH="0" baseline="0" dirty="0" smtClean="0">
                <a:ln>
                  <a:noFill/>
                </a:ln>
                <a:solidFill>
                  <a:srgbClr val="800000"/>
                </a:solidFill>
                <a:effectLst/>
                <a:latin typeface="Lucida Sans Unicode" pitchFamily="34" charset="0"/>
                <a:ea typeface="Times New Roman" pitchFamily="18" charset="0"/>
                <a:cs typeface="Lucida Sans Unicode" pitchFamily="34" charset="0"/>
              </a:rPr>
              <a:t>Хмурень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800000"/>
                </a:solidFill>
                <a:effectLst/>
                <a:latin typeface="Lucida Sans Unicode" pitchFamily="34" charset="0"/>
                <a:ea typeface="Times New Roman" pitchFamily="18" charset="0"/>
                <a:cs typeface="Lucida Sans Unicode" pitchFamily="34" charset="0"/>
              </a:rPr>
              <a:t>, потому что погода начинает хмуриться и капризничать. Приглядись-ка к деревьям. Листья пожелтели, некоторые едва-едва, а некоторые совсем желтые и начали уже опадать. Пора одевать куртку и брать с собой зонтик, чтобы не промокнуть. Ведь осенью дождь не такой теплый, как летом.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rgbClr val="80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rgbClr val="80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 descr="C:\Users\Юлиана\Documents\Ирина\34446895058319210525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00166" y="4786322"/>
            <a:ext cx="7500990" cy="2500330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5" name="Picture 3" descr="C:\Users\Юлиана\Downloads\23578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8753" y="0"/>
            <a:ext cx="9162754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214282" y="214291"/>
            <a:ext cx="8643998" cy="181588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rgbClr val="800000"/>
            </a:solidFill>
          </a:ln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rgbClr val="FF0000"/>
                </a:solidFill>
                <a:latin typeface="Lucida Sans Unicode" pitchFamily="34" charset="0"/>
                <a:ea typeface="Times New Roman" pitchFamily="18" charset="0"/>
                <a:cs typeface="Lucida Sans Unicode" pitchFamily="34" charset="0"/>
              </a:rPr>
              <a:t>1 сентября</a:t>
            </a:r>
            <a:r>
              <a:rPr lang="ru-RU" sz="2800" dirty="0" smtClean="0">
                <a:solidFill>
                  <a:srgbClr val="FF0000"/>
                </a:solidFill>
                <a:latin typeface="Lucida Sans Unicode" pitchFamily="34" charset="0"/>
                <a:ea typeface="Times New Roman" pitchFamily="18" charset="0"/>
                <a:cs typeface="Lucida Sans Unicode" pitchFamily="34" charset="0"/>
              </a:rPr>
              <a:t> - </a:t>
            </a:r>
            <a:r>
              <a:rPr lang="ru-RU" sz="2800" i="1" dirty="0" smtClean="0">
                <a:solidFill>
                  <a:srgbClr val="FF0000"/>
                </a:solidFill>
                <a:latin typeface="Lucida Sans Unicode" pitchFamily="34" charset="0"/>
                <a:ea typeface="Times New Roman" pitchFamily="18" charset="0"/>
                <a:cs typeface="Lucida Sans Unicode" pitchFamily="34" charset="0"/>
              </a:rPr>
              <a:t>День Знаний. У школьников начинается учебный год, а первоклашки идут в первый раз в школу на Первый Звонок!</a:t>
            </a:r>
            <a:endParaRPr lang="ru-RU" sz="2800" i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280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5362" name="Picture 2" descr="http://forum.hayastan.com/uploads/monthly_09_2010/post-4810-128331291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2196670"/>
            <a:ext cx="7500990" cy="4018388"/>
          </a:xfrm>
          <a:prstGeom prst="rect">
            <a:avLst/>
          </a:prstGeom>
          <a:noFill/>
          <a:ln w="28575">
            <a:solidFill>
              <a:srgbClr val="800000"/>
            </a:solidFill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Юлиана\Downloads\08222483a3b0789421fee963aca4978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000100" y="357166"/>
            <a:ext cx="7215238" cy="181588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80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800000"/>
                </a:solidFill>
              </a:rPr>
              <a:t>Начало осени - сентябрь. Это пора бабьего лета, когда сухо и тепло, а природа постепенно готовится к холодам. Самая грибная пора. </a:t>
            </a:r>
            <a:endParaRPr lang="ru-RU" sz="2800" b="1" dirty="0">
              <a:solidFill>
                <a:srgbClr val="800000"/>
              </a:solidFill>
            </a:endParaRPr>
          </a:p>
        </p:txBody>
      </p:sp>
      <p:pic>
        <p:nvPicPr>
          <p:cNvPr id="18435" name="Рисунок 4" descr="сентябрь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5786" y="2857496"/>
            <a:ext cx="2571768" cy="3615171"/>
          </a:xfrm>
          <a:prstGeom prst="rect">
            <a:avLst/>
          </a:prstGeom>
          <a:noFill/>
          <a:ln w="9525">
            <a:solidFill>
              <a:srgbClr val="800000"/>
            </a:solidFill>
            <a:miter lim="800000"/>
            <a:headEnd/>
            <a:tailEnd/>
          </a:ln>
        </p:spPr>
      </p:pic>
      <p:pic>
        <p:nvPicPr>
          <p:cNvPr id="8193" name="Picture 1" descr="C:\Users\Юлиана\Downloads\236751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20" y="1785926"/>
            <a:ext cx="1809751" cy="1809751"/>
          </a:xfrm>
          <a:prstGeom prst="rect">
            <a:avLst/>
          </a:prstGeom>
          <a:noFill/>
        </p:spPr>
      </p:pic>
      <p:pic>
        <p:nvPicPr>
          <p:cNvPr id="25602" name="Picture 2" descr="http://static.diary.ru/userdir/8/3/9/2/839265/32416915.jpg"/>
          <p:cNvPicPr>
            <a:picLocks noChangeAspect="1" noChangeArrowheads="1"/>
          </p:cNvPicPr>
          <p:nvPr/>
        </p:nvPicPr>
        <p:blipFill>
          <a:blip r:embed="rId6" cstate="print"/>
          <a:srcRect l="15000" b="5714"/>
          <a:stretch>
            <a:fillRect/>
          </a:stretch>
        </p:blipFill>
        <p:spPr bwMode="auto">
          <a:xfrm>
            <a:off x="3857620" y="2571744"/>
            <a:ext cx="4738674" cy="3942291"/>
          </a:xfrm>
          <a:prstGeom prst="rect">
            <a:avLst/>
          </a:prstGeom>
          <a:noFill/>
          <a:ln>
            <a:solidFill>
              <a:srgbClr val="990000"/>
            </a:solidFill>
          </a:ln>
        </p:spPr>
      </p:pic>
      <p:pic>
        <p:nvPicPr>
          <p:cNvPr id="11" name="Picture 5" descr="C:\Users\Юлиана\Downloads\236751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57620" y="2500306"/>
            <a:ext cx="1238247" cy="1238247"/>
          </a:xfrm>
          <a:prstGeom prst="rect">
            <a:avLst/>
          </a:prstGeom>
          <a:noFill/>
        </p:spPr>
      </p:pic>
      <p:pic>
        <p:nvPicPr>
          <p:cNvPr id="12" name="Picture 6" descr="C:\Users\Юлиана\Downloads\236751.gif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15264" y="5429264"/>
            <a:ext cx="1428736" cy="1428736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Юлиана\Downloads\08222483a3b0789421fee963aca4978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9459" name="Picture 3" descr="C:\Users\Юлиана\Downloads\13630481671664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28992" y="5429264"/>
            <a:ext cx="5357850" cy="857256"/>
          </a:xfrm>
          <a:prstGeom prst="rect">
            <a:avLst/>
          </a:prstGeom>
          <a:noFill/>
        </p:spPr>
      </p:pic>
      <p:pic>
        <p:nvPicPr>
          <p:cNvPr id="13332" name="Picture 20" descr="http://img-fotki.yandex.ru/get/2/u-piter.2/0_26ce_b3b1aadc_XL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8" y="285728"/>
            <a:ext cx="2286016" cy="1714512"/>
          </a:xfrm>
          <a:prstGeom prst="rect">
            <a:avLst/>
          </a:prstGeom>
          <a:noFill/>
          <a:ln>
            <a:solidFill>
              <a:srgbClr val="800000"/>
            </a:solidFill>
          </a:ln>
        </p:spPr>
      </p:pic>
      <p:sp>
        <p:nvSpPr>
          <p:cNvPr id="14" name="TextBox 13"/>
          <p:cNvSpPr txBox="1"/>
          <p:nvPr/>
        </p:nvSpPr>
        <p:spPr>
          <a:xfrm>
            <a:off x="642910" y="2071678"/>
            <a:ext cx="1643074" cy="400110"/>
          </a:xfrm>
          <a:prstGeom prst="rect">
            <a:avLst/>
          </a:prstGeom>
          <a:solidFill>
            <a:srgbClr val="FFFF66"/>
          </a:solidFill>
          <a:ln>
            <a:solidFill>
              <a:srgbClr val="800000"/>
            </a:solidFill>
          </a:ln>
        </p:spPr>
        <p:txBody>
          <a:bodyPr wrap="square" rtlCol="0">
            <a:spAutoFit/>
          </a:bodyPr>
          <a:lstStyle/>
          <a:p>
            <a:r>
              <a:rPr lang="ru-RU" sz="2000" b="1" i="1" dirty="0" smtClean="0">
                <a:solidFill>
                  <a:srgbClr val="800000"/>
                </a:solidFill>
              </a:rPr>
              <a:t>Белый гриб</a:t>
            </a:r>
            <a:endParaRPr lang="ru-RU" sz="2000" b="1" i="1" dirty="0">
              <a:solidFill>
                <a:srgbClr val="800000"/>
              </a:solidFill>
            </a:endParaRPr>
          </a:p>
        </p:txBody>
      </p:sp>
      <p:pic>
        <p:nvPicPr>
          <p:cNvPr id="13336" name="Picture 24" descr="Подосиновик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20" y="2714620"/>
            <a:ext cx="2381230" cy="1900654"/>
          </a:xfrm>
          <a:prstGeom prst="rect">
            <a:avLst/>
          </a:prstGeom>
          <a:noFill/>
          <a:ln>
            <a:solidFill>
              <a:srgbClr val="800000"/>
            </a:solidFill>
          </a:ln>
        </p:spPr>
      </p:pic>
      <p:sp>
        <p:nvSpPr>
          <p:cNvPr id="18" name="TextBox 17"/>
          <p:cNvSpPr txBox="1"/>
          <p:nvPr/>
        </p:nvSpPr>
        <p:spPr>
          <a:xfrm>
            <a:off x="785786" y="4643446"/>
            <a:ext cx="1643074" cy="400110"/>
          </a:xfrm>
          <a:prstGeom prst="rect">
            <a:avLst/>
          </a:prstGeom>
          <a:solidFill>
            <a:srgbClr val="FFFF66"/>
          </a:solidFill>
          <a:ln>
            <a:solidFill>
              <a:srgbClr val="800000"/>
            </a:solidFill>
          </a:ln>
        </p:spPr>
        <p:txBody>
          <a:bodyPr wrap="square" rtlCol="0">
            <a:spAutoFit/>
          </a:bodyPr>
          <a:lstStyle/>
          <a:p>
            <a:r>
              <a:rPr lang="ru-RU" sz="2000" b="1" i="1" dirty="0" smtClean="0">
                <a:solidFill>
                  <a:srgbClr val="800000"/>
                </a:solidFill>
              </a:rPr>
              <a:t>Подосиновик</a:t>
            </a:r>
            <a:endParaRPr lang="ru-RU" sz="2000" b="1" i="1" dirty="0">
              <a:solidFill>
                <a:srgbClr val="800000"/>
              </a:solidFill>
            </a:endParaRPr>
          </a:p>
        </p:txBody>
      </p:sp>
      <p:pic>
        <p:nvPicPr>
          <p:cNvPr id="13338" name="Picture 26" descr="Гриб рыжик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00430" y="285728"/>
            <a:ext cx="2381230" cy="1783758"/>
          </a:xfrm>
          <a:prstGeom prst="rect">
            <a:avLst/>
          </a:prstGeom>
          <a:noFill/>
          <a:ln>
            <a:solidFill>
              <a:srgbClr val="800000"/>
            </a:solidFill>
          </a:ln>
        </p:spPr>
      </p:pic>
      <p:pic>
        <p:nvPicPr>
          <p:cNvPr id="13340" name="Picture 28" descr="Семейство маслят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357554" y="2714620"/>
            <a:ext cx="2588577" cy="2000264"/>
          </a:xfrm>
          <a:prstGeom prst="rect">
            <a:avLst/>
          </a:prstGeom>
          <a:noFill/>
          <a:ln>
            <a:solidFill>
              <a:srgbClr val="800000"/>
            </a:solidFill>
          </a:ln>
        </p:spPr>
      </p:pic>
      <p:pic>
        <p:nvPicPr>
          <p:cNvPr id="13342" name="Picture 30" descr="Грибы лисички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500826" y="285728"/>
            <a:ext cx="2432014" cy="1821799"/>
          </a:xfrm>
          <a:prstGeom prst="rect">
            <a:avLst/>
          </a:prstGeom>
          <a:noFill/>
          <a:ln>
            <a:solidFill>
              <a:srgbClr val="800000"/>
            </a:solidFill>
          </a:ln>
        </p:spPr>
      </p:pic>
      <p:sp>
        <p:nvSpPr>
          <p:cNvPr id="22" name="TextBox 21"/>
          <p:cNvSpPr txBox="1"/>
          <p:nvPr/>
        </p:nvSpPr>
        <p:spPr>
          <a:xfrm>
            <a:off x="4071934" y="4857760"/>
            <a:ext cx="1357322" cy="400110"/>
          </a:xfrm>
          <a:prstGeom prst="rect">
            <a:avLst/>
          </a:prstGeom>
          <a:solidFill>
            <a:srgbClr val="FFFF66"/>
          </a:solidFill>
          <a:ln>
            <a:solidFill>
              <a:srgbClr val="800000"/>
            </a:solidFill>
          </a:ln>
        </p:spPr>
        <p:txBody>
          <a:bodyPr wrap="square" rtlCol="0">
            <a:spAutoFit/>
          </a:bodyPr>
          <a:lstStyle/>
          <a:p>
            <a:r>
              <a:rPr lang="ru-RU" dirty="0" smtClean="0"/>
              <a:t>  </a:t>
            </a:r>
            <a:r>
              <a:rPr lang="ru-RU" sz="2000" b="1" i="1" dirty="0" smtClean="0">
                <a:solidFill>
                  <a:srgbClr val="800000"/>
                </a:solidFill>
              </a:rPr>
              <a:t>Маслята</a:t>
            </a:r>
            <a:endParaRPr lang="ru-RU" sz="2000" b="1" i="1" dirty="0">
              <a:solidFill>
                <a:srgbClr val="800000"/>
              </a:solidFill>
            </a:endParaRPr>
          </a:p>
        </p:txBody>
      </p:sp>
      <p:pic>
        <p:nvPicPr>
          <p:cNvPr id="13344" name="Picture 32" descr="Грибы боровики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357950" y="2714620"/>
            <a:ext cx="2574888" cy="1928826"/>
          </a:xfrm>
          <a:prstGeom prst="rect">
            <a:avLst/>
          </a:prstGeom>
          <a:noFill/>
          <a:ln>
            <a:solidFill>
              <a:srgbClr val="800000"/>
            </a:solidFill>
          </a:ln>
        </p:spPr>
      </p:pic>
      <p:sp>
        <p:nvSpPr>
          <p:cNvPr id="24" name="TextBox 23"/>
          <p:cNvSpPr txBox="1"/>
          <p:nvPr/>
        </p:nvSpPr>
        <p:spPr>
          <a:xfrm>
            <a:off x="6929454" y="4714884"/>
            <a:ext cx="1428760" cy="400110"/>
          </a:xfrm>
          <a:prstGeom prst="rect">
            <a:avLst/>
          </a:prstGeom>
          <a:solidFill>
            <a:srgbClr val="FFFF66"/>
          </a:solidFill>
          <a:ln>
            <a:solidFill>
              <a:srgbClr val="800000"/>
            </a:solidFill>
          </a:ln>
        </p:spPr>
        <p:txBody>
          <a:bodyPr wrap="square" rtlCol="0">
            <a:spAutoFit/>
          </a:bodyPr>
          <a:lstStyle/>
          <a:p>
            <a:r>
              <a:rPr lang="ru-RU" sz="2000" b="1" i="1" dirty="0" smtClean="0">
                <a:solidFill>
                  <a:srgbClr val="800000"/>
                </a:solidFill>
              </a:rPr>
              <a:t>Боровик</a:t>
            </a:r>
            <a:endParaRPr lang="ru-RU" sz="2000" b="1" i="1" dirty="0">
              <a:solidFill>
                <a:srgbClr val="800000"/>
              </a:solidFill>
            </a:endParaRPr>
          </a:p>
        </p:txBody>
      </p:sp>
      <p:pic>
        <p:nvPicPr>
          <p:cNvPr id="13346" name="Picture 34" descr="Подберезовики в траве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71472" y="5143511"/>
            <a:ext cx="2143140" cy="1605407"/>
          </a:xfrm>
          <a:prstGeom prst="rect">
            <a:avLst/>
          </a:prstGeom>
          <a:noFill/>
          <a:ln>
            <a:solidFill>
              <a:srgbClr val="800000"/>
            </a:solidFill>
          </a:ln>
        </p:spPr>
      </p:pic>
      <p:sp>
        <p:nvSpPr>
          <p:cNvPr id="26" name="TextBox 25"/>
          <p:cNvSpPr txBox="1"/>
          <p:nvPr/>
        </p:nvSpPr>
        <p:spPr>
          <a:xfrm>
            <a:off x="3000364" y="6357958"/>
            <a:ext cx="1857388" cy="400110"/>
          </a:xfrm>
          <a:prstGeom prst="rect">
            <a:avLst/>
          </a:prstGeom>
          <a:solidFill>
            <a:srgbClr val="FFFF66"/>
          </a:solidFill>
          <a:ln>
            <a:solidFill>
              <a:srgbClr val="800000"/>
            </a:solidFill>
          </a:ln>
        </p:spPr>
        <p:txBody>
          <a:bodyPr wrap="square" rtlCol="0">
            <a:spAutoFit/>
          </a:bodyPr>
          <a:lstStyle/>
          <a:p>
            <a:r>
              <a:rPr lang="ru-RU" sz="2000" b="1" i="1" dirty="0" smtClean="0">
                <a:solidFill>
                  <a:srgbClr val="800000"/>
                </a:solidFill>
              </a:rPr>
              <a:t>Подберезовик</a:t>
            </a:r>
            <a:endParaRPr lang="ru-RU" sz="2000" b="1" i="1" dirty="0">
              <a:solidFill>
                <a:srgbClr val="80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071934" y="2214554"/>
            <a:ext cx="1071570" cy="400110"/>
          </a:xfrm>
          <a:prstGeom prst="rect">
            <a:avLst/>
          </a:prstGeom>
          <a:solidFill>
            <a:srgbClr val="FFFF66"/>
          </a:solidFill>
          <a:ln>
            <a:solidFill>
              <a:srgbClr val="800000"/>
            </a:solidFill>
          </a:ln>
        </p:spPr>
        <p:txBody>
          <a:bodyPr wrap="square" rtlCol="0">
            <a:spAutoFit/>
          </a:bodyPr>
          <a:lstStyle/>
          <a:p>
            <a:r>
              <a:rPr lang="ru-RU" sz="2000" b="1" i="1" dirty="0" smtClean="0">
                <a:solidFill>
                  <a:srgbClr val="800000"/>
                </a:solidFill>
              </a:rPr>
              <a:t>Рыжик</a:t>
            </a:r>
            <a:endParaRPr lang="ru-RU" sz="2000" b="1" i="1" dirty="0">
              <a:solidFill>
                <a:srgbClr val="80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143768" y="2285992"/>
            <a:ext cx="1500198" cy="400110"/>
          </a:xfrm>
          <a:prstGeom prst="rect">
            <a:avLst/>
          </a:prstGeom>
          <a:solidFill>
            <a:srgbClr val="FFFF66"/>
          </a:solidFill>
          <a:ln>
            <a:solidFill>
              <a:srgbClr val="800000"/>
            </a:solidFill>
          </a:ln>
        </p:spPr>
        <p:txBody>
          <a:bodyPr wrap="square" rtlCol="0">
            <a:spAutoFit/>
          </a:bodyPr>
          <a:lstStyle/>
          <a:p>
            <a:r>
              <a:rPr lang="ru-RU" sz="2000" b="1" i="1" dirty="0" smtClean="0">
                <a:solidFill>
                  <a:srgbClr val="800000"/>
                </a:solidFill>
              </a:rPr>
              <a:t>Лисички</a:t>
            </a:r>
            <a:endParaRPr lang="ru-RU" sz="2000" b="1" i="1" dirty="0">
              <a:solidFill>
                <a:srgbClr val="800000"/>
              </a:solidFill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Юлиана\Downloads\63375998_1283139546_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914963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714348" y="214290"/>
            <a:ext cx="7715304" cy="1200329"/>
          </a:xfrm>
          <a:prstGeom prst="rect">
            <a:avLst/>
          </a:prstGeom>
          <a:solidFill>
            <a:srgbClr val="FFFF66"/>
          </a:solidFill>
          <a:ln w="190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</a:rPr>
              <a:t>Но будь осторожен в лесу можно найти и ядовитые грибы. Они опасны для человека, а для лесных зверей могут служить лекарством.</a:t>
            </a:r>
            <a:endParaRPr lang="ru-RU" sz="2400" b="1" dirty="0">
              <a:solidFill>
                <a:srgbClr val="C00000"/>
              </a:solidFill>
            </a:endParaRPr>
          </a:p>
        </p:txBody>
      </p:sp>
      <p:pic>
        <p:nvPicPr>
          <p:cNvPr id="23556" name="Picture 4" descr="Белый мухомор фото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1571612"/>
            <a:ext cx="3333742" cy="214920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</p:pic>
      <p:pic>
        <p:nvPicPr>
          <p:cNvPr id="23558" name="Picture 6" descr="Бледная поганка фото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6314" y="1571612"/>
            <a:ext cx="3548056" cy="232511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5072066" y="4000504"/>
            <a:ext cx="2571768" cy="369332"/>
          </a:xfrm>
          <a:prstGeom prst="rect">
            <a:avLst/>
          </a:prstGeom>
          <a:solidFill>
            <a:srgbClr val="FFFF66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ru-RU" dirty="0" smtClean="0"/>
              <a:t>       </a:t>
            </a:r>
            <a:r>
              <a:rPr lang="ru-RU" b="1" i="1" dirty="0" smtClean="0">
                <a:solidFill>
                  <a:srgbClr val="C00000"/>
                </a:solidFill>
              </a:rPr>
              <a:t>Бледная поганка</a:t>
            </a:r>
            <a:endParaRPr lang="ru-RU" b="1" i="1" dirty="0">
              <a:solidFill>
                <a:srgbClr val="C00000"/>
              </a:solidFill>
            </a:endParaRPr>
          </a:p>
        </p:txBody>
      </p:sp>
      <p:pic>
        <p:nvPicPr>
          <p:cNvPr id="23560" name="Picture 8" descr="Мухомор красный фото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86182" y="4429132"/>
            <a:ext cx="2857520" cy="2316416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714348" y="3786190"/>
            <a:ext cx="2071702" cy="400110"/>
          </a:xfrm>
          <a:prstGeom prst="rect">
            <a:avLst/>
          </a:prstGeom>
          <a:solidFill>
            <a:srgbClr val="FFFF66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ru-RU" sz="2000" b="1" i="1" dirty="0" smtClean="0">
                <a:solidFill>
                  <a:srgbClr val="C00000"/>
                </a:solidFill>
              </a:rPr>
              <a:t>Белый мухомор</a:t>
            </a:r>
            <a:endParaRPr lang="ru-RU" sz="2000" b="1" i="1" dirty="0">
              <a:solidFill>
                <a:srgbClr val="C00000"/>
              </a:solidFill>
            </a:endParaRPr>
          </a:p>
        </p:txBody>
      </p:sp>
      <p:pic>
        <p:nvPicPr>
          <p:cNvPr id="23562" name="Picture 10" descr="Шампиньон желтокожий фото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8596" y="4269992"/>
            <a:ext cx="2833676" cy="2104156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357158" y="6429396"/>
            <a:ext cx="2857520" cy="369332"/>
          </a:xfrm>
          <a:prstGeom prst="rect">
            <a:avLst/>
          </a:prstGeom>
          <a:solidFill>
            <a:srgbClr val="FFFF66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rgbClr val="C00000"/>
                </a:solidFill>
              </a:rPr>
              <a:t>Шампиньон желтокожий</a:t>
            </a:r>
            <a:endParaRPr lang="ru-RU" b="1" i="1" dirty="0">
              <a:solidFill>
                <a:srgbClr val="C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858016" y="5857892"/>
            <a:ext cx="2143140" cy="369332"/>
          </a:xfrm>
          <a:prstGeom prst="rect">
            <a:avLst/>
          </a:prstGeom>
          <a:solidFill>
            <a:srgbClr val="FFFF66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rgbClr val="C00000"/>
                </a:solidFill>
              </a:rPr>
              <a:t>Красный мухомор</a:t>
            </a:r>
            <a:endParaRPr lang="ru-RU" b="1" i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Юлиана\Downloads\63376000_1283139607_0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63364" y="-1"/>
            <a:ext cx="9307363" cy="6858001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14282" y="142853"/>
            <a:ext cx="8501122" cy="1323439"/>
          </a:xfrm>
          <a:prstGeom prst="rect">
            <a:avLst/>
          </a:prstGeom>
          <a:solidFill>
            <a:srgbClr val="FFFF66"/>
          </a:solidFill>
          <a:ln>
            <a:solidFill>
              <a:srgbClr val="800000"/>
            </a:solidFill>
          </a:ln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i="1" dirty="0" smtClean="0">
                <a:solidFill>
                  <a:srgbClr val="990000"/>
                </a:solidFill>
                <a:latin typeface="Lucida Sans Unicode" pitchFamily="34" charset="0"/>
                <a:ea typeface="Times New Roman" pitchFamily="18" charset="0"/>
                <a:cs typeface="Lucida Sans Unicode" pitchFamily="34" charset="0"/>
              </a:rPr>
              <a:t>Самое время, когда можно понаблюдать за тем, как первые птицы готовятся к отлету в теплые края. Если посмотреть в небо, то можно увидеть, как птицы все больше кучкуются и сбиваются в стаи. </a:t>
            </a:r>
            <a:endParaRPr lang="ru-RU" sz="2000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2290" name="Picture 2" descr="http://900igr.net/datai/okruzhajuschij-mir/Pereletnye-i-zimujuschie/0004-002-Ptitsy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728" y="1571612"/>
            <a:ext cx="5857872" cy="4899312"/>
          </a:xfrm>
          <a:prstGeom prst="rect">
            <a:avLst/>
          </a:prstGeom>
          <a:noFill/>
          <a:ln w="28575">
            <a:solidFill>
              <a:srgbClr val="800000"/>
            </a:solidFill>
          </a:ln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C:\Users\Юлиана\Downloads\63376000_1283139607_0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65554" y="1"/>
            <a:ext cx="9309554" cy="6858000"/>
          </a:xfrm>
          <a:prstGeom prst="rect">
            <a:avLst/>
          </a:prstGeom>
          <a:noFill/>
          <a:ln>
            <a:solidFill>
              <a:srgbClr val="800000"/>
            </a:solidFill>
          </a:ln>
        </p:spPr>
      </p:pic>
      <p:pic>
        <p:nvPicPr>
          <p:cNvPr id="3" name="Picture 12" descr="http://www.maaam.ru/images/photos/medium/c2faf1518d4858cac30f71c836438f3f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000372"/>
            <a:ext cx="2428860" cy="3203513"/>
          </a:xfrm>
          <a:prstGeom prst="rect">
            <a:avLst/>
          </a:prstGeom>
          <a:noFill/>
          <a:ln>
            <a:solidFill>
              <a:srgbClr val="800000"/>
            </a:solidFill>
          </a:ln>
        </p:spPr>
      </p:pic>
      <p:pic>
        <p:nvPicPr>
          <p:cNvPr id="4" name="Picture 18" descr="http://www.maaam.ru/images/photos/medium/5bc9ed5f2ad5826c92b6382ac57d4ec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42852"/>
            <a:ext cx="3714744" cy="2138083"/>
          </a:xfrm>
          <a:prstGeom prst="rect">
            <a:avLst/>
          </a:prstGeom>
          <a:noFill/>
          <a:ln>
            <a:solidFill>
              <a:srgbClr val="800000"/>
            </a:solidFill>
          </a:ln>
        </p:spPr>
      </p:pic>
      <p:pic>
        <p:nvPicPr>
          <p:cNvPr id="5" name="Picture 16" descr="http://www.maaam.ru/images/photos/medium/1b98747b6a5a45b2369a850757fefc7c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14942" y="214290"/>
            <a:ext cx="3488583" cy="1928826"/>
          </a:xfrm>
          <a:prstGeom prst="rect">
            <a:avLst/>
          </a:prstGeom>
          <a:noFill/>
          <a:ln>
            <a:solidFill>
              <a:srgbClr val="800000"/>
            </a:solidFill>
          </a:ln>
        </p:spPr>
      </p:pic>
      <p:pic>
        <p:nvPicPr>
          <p:cNvPr id="6" name="Picture 14" descr="http://www.maaam.ru/images/photos/medium/c774150af011c70e52c03c2520a00a4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857884" y="4143380"/>
            <a:ext cx="3100178" cy="1928826"/>
          </a:xfrm>
          <a:prstGeom prst="rect">
            <a:avLst/>
          </a:prstGeom>
          <a:noFill/>
          <a:ln>
            <a:solidFill>
              <a:srgbClr val="800000"/>
            </a:solidFill>
          </a:ln>
        </p:spPr>
      </p:pic>
      <p:pic>
        <p:nvPicPr>
          <p:cNvPr id="7" name="Picture 10" descr="http://static.ngs.ru/news/preview/99045febfa9b7c8c17a59241267e43f30d5392ec_50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143240" y="2428868"/>
            <a:ext cx="2405046" cy="2405046"/>
          </a:xfrm>
          <a:prstGeom prst="rect">
            <a:avLst/>
          </a:prstGeom>
          <a:noFill/>
          <a:ln>
            <a:solidFill>
              <a:srgbClr val="800000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6357950" y="2428868"/>
            <a:ext cx="1500198" cy="461665"/>
          </a:xfrm>
          <a:prstGeom prst="rect">
            <a:avLst/>
          </a:prstGeom>
          <a:solidFill>
            <a:srgbClr val="FFFF66"/>
          </a:solidFill>
          <a:ln>
            <a:solidFill>
              <a:srgbClr val="800000"/>
            </a:solidFill>
          </a:ln>
        </p:spPr>
        <p:txBody>
          <a:bodyPr wrap="square" rtlCol="0">
            <a:spAutoFit/>
          </a:bodyPr>
          <a:lstStyle/>
          <a:p>
            <a:r>
              <a:rPr lang="ru-RU" sz="2400" b="1" i="1" dirty="0" smtClean="0">
                <a:solidFill>
                  <a:srgbClr val="C00000"/>
                </a:solidFill>
              </a:rPr>
              <a:t>      Грач</a:t>
            </a:r>
            <a:endParaRPr lang="ru-RU" sz="2400" b="1" i="1" dirty="0">
              <a:solidFill>
                <a:srgbClr val="C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2844" y="6357958"/>
            <a:ext cx="2214578" cy="461665"/>
          </a:xfrm>
          <a:prstGeom prst="rect">
            <a:avLst/>
          </a:prstGeom>
          <a:solidFill>
            <a:srgbClr val="FFFF66"/>
          </a:solidFill>
          <a:ln>
            <a:solidFill>
              <a:srgbClr val="800000"/>
            </a:solidFill>
          </a:ln>
        </p:spPr>
        <p:txBody>
          <a:bodyPr wrap="square" rtlCol="0">
            <a:spAutoFit/>
          </a:bodyPr>
          <a:lstStyle/>
          <a:p>
            <a:r>
              <a:rPr lang="ru-RU" dirty="0" smtClean="0"/>
              <a:t>      </a:t>
            </a:r>
            <a:r>
              <a:rPr lang="ru-RU" sz="2400" b="1" i="1" dirty="0" smtClean="0">
                <a:solidFill>
                  <a:srgbClr val="C00000"/>
                </a:solidFill>
              </a:rPr>
              <a:t>Журавель</a:t>
            </a:r>
            <a:endParaRPr lang="ru-RU" sz="2400" b="1" i="1" dirty="0">
              <a:solidFill>
                <a:srgbClr val="C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643702" y="6286520"/>
            <a:ext cx="1785950" cy="461665"/>
          </a:xfrm>
          <a:prstGeom prst="rect">
            <a:avLst/>
          </a:prstGeom>
          <a:solidFill>
            <a:srgbClr val="FFFF66"/>
          </a:solidFill>
          <a:ln>
            <a:solidFill>
              <a:srgbClr val="800000"/>
            </a:solidFill>
          </a:ln>
        </p:spPr>
        <p:txBody>
          <a:bodyPr wrap="square" rtlCol="0">
            <a:spAutoFit/>
          </a:bodyPr>
          <a:lstStyle/>
          <a:p>
            <a:r>
              <a:rPr lang="ru-RU" sz="2400" b="1" i="1" dirty="0" smtClean="0">
                <a:solidFill>
                  <a:srgbClr val="C00000"/>
                </a:solidFill>
              </a:rPr>
              <a:t>      Скворец</a:t>
            </a:r>
            <a:endParaRPr lang="ru-RU" sz="2400" b="1" i="1" dirty="0">
              <a:solidFill>
                <a:srgbClr val="C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357554" y="5500702"/>
            <a:ext cx="1785950" cy="461665"/>
          </a:xfrm>
          <a:prstGeom prst="rect">
            <a:avLst/>
          </a:prstGeom>
          <a:solidFill>
            <a:srgbClr val="FFFF66"/>
          </a:solidFill>
          <a:ln>
            <a:solidFill>
              <a:srgbClr val="800000"/>
            </a:solidFill>
          </a:ln>
        </p:spPr>
        <p:txBody>
          <a:bodyPr wrap="square" rtlCol="0">
            <a:spAutoFit/>
          </a:bodyPr>
          <a:lstStyle/>
          <a:p>
            <a:r>
              <a:rPr lang="ru-RU" sz="2400" b="1" i="1" dirty="0" smtClean="0">
                <a:solidFill>
                  <a:srgbClr val="C00000"/>
                </a:solidFill>
              </a:rPr>
              <a:t>Дикие утки</a:t>
            </a:r>
            <a:endParaRPr lang="ru-RU" sz="2400" b="1" i="1" dirty="0">
              <a:solidFill>
                <a:srgbClr val="C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14348" y="2428868"/>
            <a:ext cx="2071702" cy="461665"/>
          </a:xfrm>
          <a:prstGeom prst="rect">
            <a:avLst/>
          </a:prstGeom>
          <a:solidFill>
            <a:srgbClr val="FFFF66"/>
          </a:solidFill>
          <a:ln>
            <a:solidFill>
              <a:srgbClr val="800000"/>
            </a:solidFill>
          </a:ln>
        </p:spPr>
        <p:txBody>
          <a:bodyPr wrap="square" rtlCol="0">
            <a:spAutoFit/>
          </a:bodyPr>
          <a:lstStyle/>
          <a:p>
            <a:r>
              <a:rPr lang="ru-RU" sz="2400" b="1" i="1" dirty="0" smtClean="0">
                <a:solidFill>
                  <a:srgbClr val="C00000"/>
                </a:solidFill>
              </a:rPr>
              <a:t>     Лебеди</a:t>
            </a:r>
            <a:endParaRPr lang="ru-RU" sz="2400" b="1" i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378</TotalTime>
  <Words>639</Words>
  <Application>Microsoft Office PowerPoint</Application>
  <PresentationFormat>Экран (4:3)</PresentationFormat>
  <Paragraphs>65</Paragraphs>
  <Slides>29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0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Юлиана</dc:creator>
  <cp:lastModifiedBy>User</cp:lastModifiedBy>
  <cp:revision>49</cp:revision>
  <dcterms:created xsi:type="dcterms:W3CDTF">2013-08-18T07:45:48Z</dcterms:created>
  <dcterms:modified xsi:type="dcterms:W3CDTF">2022-01-28T07:18:58Z</dcterms:modified>
</cp:coreProperties>
</file>